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8" r:id="rId2"/>
    <p:sldId id="265" r:id="rId3"/>
    <p:sldId id="264" r:id="rId4"/>
    <p:sldId id="263" r:id="rId5"/>
    <p:sldId id="266" r:id="rId6"/>
    <p:sldId id="267" r:id="rId7"/>
    <p:sldId id="268" r:id="rId8"/>
    <p:sldId id="269" r:id="rId9"/>
    <p:sldId id="256" r:id="rId10"/>
    <p:sldId id="257" r:id="rId11"/>
    <p:sldId id="270" r:id="rId12"/>
    <p:sldId id="258" r:id="rId13"/>
    <p:sldId id="259" r:id="rId14"/>
    <p:sldId id="271" r:id="rId15"/>
    <p:sldId id="260" r:id="rId16"/>
    <p:sldId id="272" r:id="rId17"/>
    <p:sldId id="273" r:id="rId18"/>
    <p:sldId id="274" r:id="rId19"/>
    <p:sldId id="277" r:id="rId20"/>
    <p:sldId id="276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0F3"/>
    <a:srgbClr val="BFD2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06" autoAdjust="0"/>
  </p:normalViewPr>
  <p:slideViewPr>
    <p:cSldViewPr>
      <p:cViewPr>
        <p:scale>
          <a:sx n="70" d="100"/>
          <a:sy n="7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E2A108-0364-4DED-8CC1-538B5E26D482}" type="doc">
      <dgm:prSet loTypeId="urn:microsoft.com/office/officeart/2005/8/layout/cycle3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latinLnBrk="1"/>
          <a:endParaRPr lang="ko-KR" altLang="en-US"/>
        </a:p>
      </dgm:t>
    </dgm:pt>
    <dgm:pt modelId="{62090573-DDD0-467E-AECD-2029256FBA54}">
      <dgm:prSet phldrT="[텍스트]"/>
      <dgm:spPr/>
      <dgm:t>
        <a:bodyPr/>
        <a:lstStyle/>
        <a:p>
          <a:pPr latinLnBrk="1"/>
          <a:r>
            <a:rPr lang="ko-KR" altLang="en-US" dirty="0" smtClean="0"/>
            <a:t>새로운 장난감    구매 예정</a:t>
          </a:r>
          <a:endParaRPr lang="ko-KR" altLang="en-US" dirty="0"/>
        </a:p>
      </dgm:t>
    </dgm:pt>
    <dgm:pt modelId="{0C1F9A8F-5086-4EB2-83B2-4D3B5F9036F1}" type="parTrans" cxnId="{EF74BE71-CEC3-4FE5-BF6B-0C99748CECC0}">
      <dgm:prSet/>
      <dgm:spPr/>
      <dgm:t>
        <a:bodyPr/>
        <a:lstStyle/>
        <a:p>
          <a:pPr latinLnBrk="1"/>
          <a:endParaRPr lang="ko-KR" altLang="en-US"/>
        </a:p>
      </dgm:t>
    </dgm:pt>
    <dgm:pt modelId="{1EE51080-318E-4281-A526-10B623B0E5A2}" type="sibTrans" cxnId="{EF74BE71-CEC3-4FE5-BF6B-0C99748CECC0}">
      <dgm:prSet/>
      <dgm:spPr/>
      <dgm:t>
        <a:bodyPr/>
        <a:lstStyle/>
        <a:p>
          <a:pPr latinLnBrk="1"/>
          <a:endParaRPr lang="ko-KR" altLang="en-US"/>
        </a:p>
      </dgm:t>
    </dgm:pt>
    <dgm:pt modelId="{DA3E40B3-F5B1-4372-84C2-5290E0141FB1}">
      <dgm:prSet phldrT="[텍스트]"/>
      <dgm:spPr/>
      <dgm:t>
        <a:bodyPr/>
        <a:lstStyle/>
        <a:p>
          <a:pPr latinLnBrk="1"/>
          <a:r>
            <a:rPr lang="ko-KR" altLang="en-US" b="1" dirty="0" smtClean="0"/>
            <a:t>조사 </a:t>
          </a:r>
          <a:r>
            <a:rPr lang="en-US" altLang="ko-KR" b="1" dirty="0" smtClean="0"/>
            <a:t>&amp; </a:t>
          </a:r>
          <a:r>
            <a:rPr lang="ko-KR" altLang="en-US" b="1" dirty="0" smtClean="0"/>
            <a:t>계획</a:t>
          </a:r>
          <a:endParaRPr lang="ko-KR" altLang="en-US" b="1" dirty="0"/>
        </a:p>
      </dgm:t>
    </dgm:pt>
    <dgm:pt modelId="{80028559-D8D9-48F6-83BD-7A684C7E98C0}" type="parTrans" cxnId="{7DBB791E-A0AD-41E3-9E76-0813045A9CFD}">
      <dgm:prSet/>
      <dgm:spPr/>
      <dgm:t>
        <a:bodyPr/>
        <a:lstStyle/>
        <a:p>
          <a:pPr latinLnBrk="1"/>
          <a:endParaRPr lang="ko-KR" altLang="en-US"/>
        </a:p>
      </dgm:t>
    </dgm:pt>
    <dgm:pt modelId="{05E901A7-31DF-467F-9C79-096F6EED4452}" type="sibTrans" cxnId="{7DBB791E-A0AD-41E3-9E76-0813045A9CFD}">
      <dgm:prSet/>
      <dgm:spPr/>
      <dgm:t>
        <a:bodyPr/>
        <a:lstStyle/>
        <a:p>
          <a:pPr latinLnBrk="1"/>
          <a:endParaRPr lang="ko-KR" altLang="en-US"/>
        </a:p>
      </dgm:t>
    </dgm:pt>
    <dgm:pt modelId="{EA134BB6-E8FB-4CBD-A82F-7FF7689E2A9B}">
      <dgm:prSet phldrT="[텍스트]"/>
      <dgm:spPr/>
      <dgm:t>
        <a:bodyPr/>
        <a:lstStyle/>
        <a:p>
          <a:pPr latinLnBrk="1"/>
          <a:r>
            <a:rPr lang="ko-KR" altLang="en-US" dirty="0" smtClean="0"/>
            <a:t>매장 방문 </a:t>
          </a:r>
          <a:r>
            <a:rPr lang="en-US" altLang="ko-KR" dirty="0" smtClean="0"/>
            <a:t>&amp; </a:t>
          </a:r>
          <a:r>
            <a:rPr lang="ko-KR" altLang="en-US" dirty="0" smtClean="0"/>
            <a:t>구매</a:t>
          </a:r>
          <a:endParaRPr lang="ko-KR" altLang="en-US" dirty="0"/>
        </a:p>
      </dgm:t>
    </dgm:pt>
    <dgm:pt modelId="{D45CC47B-461F-40D4-B372-F21C04C7BD87}" type="parTrans" cxnId="{DA8891FF-C34D-43CC-88BD-D572D549BE75}">
      <dgm:prSet/>
      <dgm:spPr/>
      <dgm:t>
        <a:bodyPr/>
        <a:lstStyle/>
        <a:p>
          <a:pPr latinLnBrk="1"/>
          <a:endParaRPr lang="ko-KR" altLang="en-US"/>
        </a:p>
      </dgm:t>
    </dgm:pt>
    <dgm:pt modelId="{C0032754-BBA7-4E33-B176-EDAB766DBBBD}" type="sibTrans" cxnId="{DA8891FF-C34D-43CC-88BD-D572D549BE75}">
      <dgm:prSet/>
      <dgm:spPr/>
      <dgm:t>
        <a:bodyPr/>
        <a:lstStyle/>
        <a:p>
          <a:pPr latinLnBrk="1"/>
          <a:endParaRPr lang="ko-KR" altLang="en-US"/>
        </a:p>
      </dgm:t>
    </dgm:pt>
    <dgm:pt modelId="{F8E0F0BA-3BE8-4256-87EA-A4912683505D}">
      <dgm:prSet phldrT="[텍스트]"/>
      <dgm:spPr/>
      <dgm:t>
        <a:bodyPr/>
        <a:lstStyle/>
        <a:p>
          <a:pPr latinLnBrk="1"/>
          <a:r>
            <a:rPr lang="ko-KR" altLang="en-US" dirty="0" smtClean="0"/>
            <a:t>장난감 방치</a:t>
          </a:r>
          <a:endParaRPr lang="ko-KR" altLang="en-US" dirty="0"/>
        </a:p>
      </dgm:t>
    </dgm:pt>
    <dgm:pt modelId="{949EE75D-35AC-41E1-915C-9D73039FADEC}" type="parTrans" cxnId="{B3994D29-EE9B-4DD8-AA20-5B292810489C}">
      <dgm:prSet/>
      <dgm:spPr/>
      <dgm:t>
        <a:bodyPr/>
        <a:lstStyle/>
        <a:p>
          <a:pPr latinLnBrk="1"/>
          <a:endParaRPr lang="ko-KR" altLang="en-US"/>
        </a:p>
      </dgm:t>
    </dgm:pt>
    <dgm:pt modelId="{3C815C7F-556D-4B18-9666-A2BB5E7D1CFE}" type="sibTrans" cxnId="{B3994D29-EE9B-4DD8-AA20-5B292810489C}">
      <dgm:prSet/>
      <dgm:spPr/>
      <dgm:t>
        <a:bodyPr/>
        <a:lstStyle/>
        <a:p>
          <a:pPr latinLnBrk="1"/>
          <a:endParaRPr lang="ko-KR" altLang="en-US"/>
        </a:p>
      </dgm:t>
    </dgm:pt>
    <dgm:pt modelId="{7CCC201A-6649-42BD-9C38-28446BFF066D}">
      <dgm:prSet phldrT="[텍스트]"/>
      <dgm:spPr/>
      <dgm:t>
        <a:bodyPr/>
        <a:lstStyle/>
        <a:p>
          <a:pPr latinLnBrk="1"/>
          <a:r>
            <a:rPr lang="ko-KR" altLang="en-US" dirty="0" smtClean="0"/>
            <a:t>자녀가 구매한 장난감에 흥미를 잃음</a:t>
          </a:r>
          <a:endParaRPr lang="ko-KR" altLang="en-US" dirty="0"/>
        </a:p>
      </dgm:t>
    </dgm:pt>
    <dgm:pt modelId="{3F3EC3CD-FAA7-4200-A7FC-1306C807A106}" type="parTrans" cxnId="{8EBAE951-A562-4EB3-96C8-4E92A44591EA}">
      <dgm:prSet/>
      <dgm:spPr/>
      <dgm:t>
        <a:bodyPr/>
        <a:lstStyle/>
        <a:p>
          <a:pPr latinLnBrk="1"/>
          <a:endParaRPr lang="ko-KR" altLang="en-US"/>
        </a:p>
      </dgm:t>
    </dgm:pt>
    <dgm:pt modelId="{40029C9A-66D0-4845-8397-923EEA388D86}" type="sibTrans" cxnId="{8EBAE951-A562-4EB3-96C8-4E92A44591EA}">
      <dgm:prSet/>
      <dgm:spPr/>
      <dgm:t>
        <a:bodyPr/>
        <a:lstStyle/>
        <a:p>
          <a:pPr latinLnBrk="1"/>
          <a:endParaRPr lang="ko-KR" altLang="en-US"/>
        </a:p>
      </dgm:t>
    </dgm:pt>
    <dgm:pt modelId="{F2FEDF30-86F8-463C-A9DF-350B01105A59}" type="pres">
      <dgm:prSet presAssocID="{3CE2A108-0364-4DED-8CC1-538B5E26D48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0D12A17-9868-49F6-B2BF-A35B35B23288}" type="pres">
      <dgm:prSet presAssocID="{3CE2A108-0364-4DED-8CC1-538B5E26D482}" presName="cycle" presStyleCnt="0"/>
      <dgm:spPr/>
    </dgm:pt>
    <dgm:pt modelId="{2782A600-6156-4351-8BD3-90BCADA558E3}" type="pres">
      <dgm:prSet presAssocID="{62090573-DDD0-467E-AECD-2029256FBA54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4606892-21FC-4467-A130-C52F34352D80}" type="pres">
      <dgm:prSet presAssocID="{1EE51080-318E-4281-A526-10B623B0E5A2}" presName="sibTransFirstNode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8B943529-3F28-4D57-9488-A5D2D85519E0}" type="pres">
      <dgm:prSet presAssocID="{DA3E40B3-F5B1-4372-84C2-5290E0141FB1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83AEB6-CB5C-4898-8A9C-FA478E639991}" type="pres">
      <dgm:prSet presAssocID="{EA134BB6-E8FB-4CBD-A82F-7FF7689E2A9B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81BFFBC-FE4D-4F23-AFAC-9060A4E1C769}" type="pres">
      <dgm:prSet presAssocID="{7CCC201A-6649-42BD-9C38-28446BFF066D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E6318F5-B3CF-4DA5-8D09-25CC58DDB027}" type="pres">
      <dgm:prSet presAssocID="{F8E0F0BA-3BE8-4256-87EA-A4912683505D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98D8369-9A5C-4E5B-929F-D5359FF53A4B}" type="presOf" srcId="{62090573-DDD0-467E-AECD-2029256FBA54}" destId="{2782A600-6156-4351-8BD3-90BCADA558E3}" srcOrd="0" destOrd="0" presId="urn:microsoft.com/office/officeart/2005/8/layout/cycle3"/>
    <dgm:cxn modelId="{49F8C54A-58E2-4091-A639-5FCE80F2A06B}" type="presOf" srcId="{3CE2A108-0364-4DED-8CC1-538B5E26D482}" destId="{F2FEDF30-86F8-463C-A9DF-350B01105A59}" srcOrd="0" destOrd="0" presId="urn:microsoft.com/office/officeart/2005/8/layout/cycle3"/>
    <dgm:cxn modelId="{592F9ABF-38BF-46CD-9513-14D4984E6F94}" type="presOf" srcId="{EA134BB6-E8FB-4CBD-A82F-7FF7689E2A9B}" destId="{1183AEB6-CB5C-4898-8A9C-FA478E639991}" srcOrd="0" destOrd="0" presId="urn:microsoft.com/office/officeart/2005/8/layout/cycle3"/>
    <dgm:cxn modelId="{EF74BE71-CEC3-4FE5-BF6B-0C99748CECC0}" srcId="{3CE2A108-0364-4DED-8CC1-538B5E26D482}" destId="{62090573-DDD0-467E-AECD-2029256FBA54}" srcOrd="0" destOrd="0" parTransId="{0C1F9A8F-5086-4EB2-83B2-4D3B5F9036F1}" sibTransId="{1EE51080-318E-4281-A526-10B623B0E5A2}"/>
    <dgm:cxn modelId="{7DBB791E-A0AD-41E3-9E76-0813045A9CFD}" srcId="{3CE2A108-0364-4DED-8CC1-538B5E26D482}" destId="{DA3E40B3-F5B1-4372-84C2-5290E0141FB1}" srcOrd="1" destOrd="0" parTransId="{80028559-D8D9-48F6-83BD-7A684C7E98C0}" sibTransId="{05E901A7-31DF-467F-9C79-096F6EED4452}"/>
    <dgm:cxn modelId="{DA8891FF-C34D-43CC-88BD-D572D549BE75}" srcId="{3CE2A108-0364-4DED-8CC1-538B5E26D482}" destId="{EA134BB6-E8FB-4CBD-A82F-7FF7689E2A9B}" srcOrd="2" destOrd="0" parTransId="{D45CC47B-461F-40D4-B372-F21C04C7BD87}" sibTransId="{C0032754-BBA7-4E33-B176-EDAB766DBBBD}"/>
    <dgm:cxn modelId="{B3994D29-EE9B-4DD8-AA20-5B292810489C}" srcId="{3CE2A108-0364-4DED-8CC1-538B5E26D482}" destId="{F8E0F0BA-3BE8-4256-87EA-A4912683505D}" srcOrd="4" destOrd="0" parTransId="{949EE75D-35AC-41E1-915C-9D73039FADEC}" sibTransId="{3C815C7F-556D-4B18-9666-A2BB5E7D1CFE}"/>
    <dgm:cxn modelId="{27D9B1D1-1FE7-490E-8D9B-0E889AD0D7F3}" type="presOf" srcId="{F8E0F0BA-3BE8-4256-87EA-A4912683505D}" destId="{7E6318F5-B3CF-4DA5-8D09-25CC58DDB027}" srcOrd="0" destOrd="0" presId="urn:microsoft.com/office/officeart/2005/8/layout/cycle3"/>
    <dgm:cxn modelId="{10301A6A-EAE5-4A8C-854E-BC29EA6CD78C}" type="presOf" srcId="{7CCC201A-6649-42BD-9C38-28446BFF066D}" destId="{A81BFFBC-FE4D-4F23-AFAC-9060A4E1C769}" srcOrd="0" destOrd="0" presId="urn:microsoft.com/office/officeart/2005/8/layout/cycle3"/>
    <dgm:cxn modelId="{F9495E4D-B94B-446B-86BC-D6A80EC413DE}" type="presOf" srcId="{DA3E40B3-F5B1-4372-84C2-5290E0141FB1}" destId="{8B943529-3F28-4D57-9488-A5D2D85519E0}" srcOrd="0" destOrd="0" presId="urn:microsoft.com/office/officeart/2005/8/layout/cycle3"/>
    <dgm:cxn modelId="{F826FDB8-EDEF-43D1-803C-29D4AFCA487B}" type="presOf" srcId="{1EE51080-318E-4281-A526-10B623B0E5A2}" destId="{44606892-21FC-4467-A130-C52F34352D80}" srcOrd="0" destOrd="0" presId="urn:microsoft.com/office/officeart/2005/8/layout/cycle3"/>
    <dgm:cxn modelId="{8EBAE951-A562-4EB3-96C8-4E92A44591EA}" srcId="{3CE2A108-0364-4DED-8CC1-538B5E26D482}" destId="{7CCC201A-6649-42BD-9C38-28446BFF066D}" srcOrd="3" destOrd="0" parTransId="{3F3EC3CD-FAA7-4200-A7FC-1306C807A106}" sibTransId="{40029C9A-66D0-4845-8397-923EEA388D86}"/>
    <dgm:cxn modelId="{7ABC9F4F-021E-4CBD-B7BC-2F6A0AB48E70}" type="presParOf" srcId="{F2FEDF30-86F8-463C-A9DF-350B01105A59}" destId="{C0D12A17-9868-49F6-B2BF-A35B35B23288}" srcOrd="0" destOrd="0" presId="urn:microsoft.com/office/officeart/2005/8/layout/cycle3"/>
    <dgm:cxn modelId="{A8929ED4-F3C4-4DC0-9777-A38D20451D63}" type="presParOf" srcId="{C0D12A17-9868-49F6-B2BF-A35B35B23288}" destId="{2782A600-6156-4351-8BD3-90BCADA558E3}" srcOrd="0" destOrd="0" presId="urn:microsoft.com/office/officeart/2005/8/layout/cycle3"/>
    <dgm:cxn modelId="{61AFCCFC-0061-4648-A1E2-A51CA26F97D6}" type="presParOf" srcId="{C0D12A17-9868-49F6-B2BF-A35B35B23288}" destId="{44606892-21FC-4467-A130-C52F34352D80}" srcOrd="1" destOrd="0" presId="urn:microsoft.com/office/officeart/2005/8/layout/cycle3"/>
    <dgm:cxn modelId="{02DC40D5-972B-4226-98F6-7BB554EA8A73}" type="presParOf" srcId="{C0D12A17-9868-49F6-B2BF-A35B35B23288}" destId="{8B943529-3F28-4D57-9488-A5D2D85519E0}" srcOrd="2" destOrd="0" presId="urn:microsoft.com/office/officeart/2005/8/layout/cycle3"/>
    <dgm:cxn modelId="{5D8BBADC-3E5D-4965-A7D6-E227FB4888B5}" type="presParOf" srcId="{C0D12A17-9868-49F6-B2BF-A35B35B23288}" destId="{1183AEB6-CB5C-4898-8A9C-FA478E639991}" srcOrd="3" destOrd="0" presId="urn:microsoft.com/office/officeart/2005/8/layout/cycle3"/>
    <dgm:cxn modelId="{2BCE0CAC-F991-4FF1-99BA-DFF550BE831C}" type="presParOf" srcId="{C0D12A17-9868-49F6-B2BF-A35B35B23288}" destId="{A81BFFBC-FE4D-4F23-AFAC-9060A4E1C769}" srcOrd="4" destOrd="0" presId="urn:microsoft.com/office/officeart/2005/8/layout/cycle3"/>
    <dgm:cxn modelId="{14B11A77-AAC6-450D-9154-52880748B6D3}" type="presParOf" srcId="{C0D12A17-9868-49F6-B2BF-A35B35B23288}" destId="{7E6318F5-B3CF-4DA5-8D09-25CC58DDB02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4CD2F6-7AF1-4289-9131-C08019A809DF}" type="doc">
      <dgm:prSet loTypeId="urn:microsoft.com/office/officeart/2005/8/layout/cycle2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latinLnBrk="1"/>
          <a:endParaRPr lang="ko-KR" altLang="en-US"/>
        </a:p>
      </dgm:t>
    </dgm:pt>
    <dgm:pt modelId="{249BC169-DA09-4DFF-B6FB-C787C0A55F3E}">
      <dgm:prSet phldrT="[텍스트]"/>
      <dgm:spPr/>
      <dgm:t>
        <a:bodyPr/>
        <a:lstStyle/>
        <a:p>
          <a:pPr latinLnBrk="1"/>
          <a:r>
            <a:rPr lang="en-US" altLang="ko-KR" dirty="0" smtClean="0"/>
            <a:t>1.</a:t>
          </a:r>
          <a:r>
            <a:rPr lang="ko-KR" altLang="en-US" dirty="0" smtClean="0"/>
            <a:t>계획</a:t>
          </a:r>
          <a:endParaRPr lang="ko-KR" altLang="en-US" dirty="0"/>
        </a:p>
      </dgm:t>
    </dgm:pt>
    <dgm:pt modelId="{3D25A70B-2E4C-4F47-A7D3-8C1F4F2AEB95}" type="parTrans" cxnId="{B2E7D506-4C80-48FC-9CCF-826000110B30}">
      <dgm:prSet/>
      <dgm:spPr/>
      <dgm:t>
        <a:bodyPr/>
        <a:lstStyle/>
        <a:p>
          <a:pPr latinLnBrk="1"/>
          <a:endParaRPr lang="ko-KR" altLang="en-US"/>
        </a:p>
      </dgm:t>
    </dgm:pt>
    <dgm:pt modelId="{83CCB9E1-94B0-4C0B-A0E5-82F1C3B78DAF}" type="sibTrans" cxnId="{B2E7D506-4C80-48FC-9CCF-826000110B30}">
      <dgm:prSet/>
      <dgm:spPr/>
      <dgm:t>
        <a:bodyPr/>
        <a:lstStyle/>
        <a:p>
          <a:pPr latinLnBrk="1"/>
          <a:endParaRPr lang="ko-KR" altLang="en-US"/>
        </a:p>
      </dgm:t>
    </dgm:pt>
    <dgm:pt modelId="{67131A72-A511-43C5-B739-DA338D70163A}">
      <dgm:prSet phldrT="[텍스트]"/>
      <dgm:spPr/>
      <dgm:t>
        <a:bodyPr/>
        <a:lstStyle/>
        <a:p>
          <a:pPr latinLnBrk="1"/>
          <a:r>
            <a:rPr lang="en-US" altLang="ko-KR" dirty="0" smtClean="0"/>
            <a:t>2.</a:t>
          </a:r>
          <a:r>
            <a:rPr lang="ko-KR" altLang="en-US" dirty="0" smtClean="0"/>
            <a:t>구매</a:t>
          </a:r>
          <a:endParaRPr lang="ko-KR" altLang="en-US" dirty="0"/>
        </a:p>
      </dgm:t>
    </dgm:pt>
    <dgm:pt modelId="{F535BA6A-B779-46BD-8124-311CC15DEDCB}" type="parTrans" cxnId="{40BCA294-DE83-48DD-A4F9-8FBD530D0D41}">
      <dgm:prSet/>
      <dgm:spPr/>
      <dgm:t>
        <a:bodyPr/>
        <a:lstStyle/>
        <a:p>
          <a:pPr latinLnBrk="1"/>
          <a:endParaRPr lang="ko-KR" altLang="en-US"/>
        </a:p>
      </dgm:t>
    </dgm:pt>
    <dgm:pt modelId="{DE855730-A30D-43BE-BFAC-938FC44139B3}" type="sibTrans" cxnId="{40BCA294-DE83-48DD-A4F9-8FBD530D0D41}">
      <dgm:prSet/>
      <dgm:spPr/>
      <dgm:t>
        <a:bodyPr/>
        <a:lstStyle/>
        <a:p>
          <a:pPr latinLnBrk="1"/>
          <a:endParaRPr lang="ko-KR" altLang="en-US"/>
        </a:p>
      </dgm:t>
    </dgm:pt>
    <dgm:pt modelId="{BD87D4A7-DEFA-4A25-952B-0E93419D446F}">
      <dgm:prSet phldrT="[텍스트]"/>
      <dgm:spPr/>
      <dgm:t>
        <a:bodyPr/>
        <a:lstStyle/>
        <a:p>
          <a:pPr latinLnBrk="1"/>
          <a:r>
            <a:rPr lang="en-US" altLang="ko-KR" dirty="0" smtClean="0"/>
            <a:t>4.</a:t>
          </a:r>
          <a:r>
            <a:rPr lang="ko-KR" altLang="en-US" dirty="0" smtClean="0"/>
            <a:t>사용</a:t>
          </a:r>
          <a:endParaRPr lang="ko-KR" altLang="en-US" dirty="0"/>
        </a:p>
      </dgm:t>
    </dgm:pt>
    <dgm:pt modelId="{A70FAB9F-8D6E-4161-8A46-59688DC89E9C}" type="parTrans" cxnId="{FF03083C-84C3-4897-829D-EED3ADBFC4E6}">
      <dgm:prSet/>
      <dgm:spPr/>
      <dgm:t>
        <a:bodyPr/>
        <a:lstStyle/>
        <a:p>
          <a:pPr latinLnBrk="1"/>
          <a:endParaRPr lang="ko-KR" altLang="en-US"/>
        </a:p>
      </dgm:t>
    </dgm:pt>
    <dgm:pt modelId="{7F76BB09-B0A4-45C6-9BD7-45635DB73594}" type="sibTrans" cxnId="{FF03083C-84C3-4897-829D-EED3ADBFC4E6}">
      <dgm:prSet/>
      <dgm:spPr/>
      <dgm:t>
        <a:bodyPr/>
        <a:lstStyle/>
        <a:p>
          <a:pPr latinLnBrk="1"/>
          <a:endParaRPr lang="ko-KR" altLang="en-US"/>
        </a:p>
      </dgm:t>
    </dgm:pt>
    <dgm:pt modelId="{CAB07014-9402-440D-AB21-BD0264EEB973}">
      <dgm:prSet phldrT="[텍스트]"/>
      <dgm:spPr/>
      <dgm:t>
        <a:bodyPr/>
        <a:lstStyle/>
        <a:p>
          <a:pPr latinLnBrk="1"/>
          <a:r>
            <a:rPr lang="en-US" altLang="ko-KR" dirty="0" smtClean="0"/>
            <a:t>5.</a:t>
          </a:r>
          <a:r>
            <a:rPr lang="ko-KR" altLang="en-US" dirty="0" smtClean="0"/>
            <a:t>수거</a:t>
          </a:r>
          <a:endParaRPr lang="ko-KR" altLang="en-US" dirty="0"/>
        </a:p>
      </dgm:t>
    </dgm:pt>
    <dgm:pt modelId="{DBE9DCB9-4F72-4B34-9892-E87759529BE5}" type="parTrans" cxnId="{7CF80145-7315-416F-8025-957719E2EA23}">
      <dgm:prSet/>
      <dgm:spPr/>
      <dgm:t>
        <a:bodyPr/>
        <a:lstStyle/>
        <a:p>
          <a:pPr latinLnBrk="1"/>
          <a:endParaRPr lang="ko-KR" altLang="en-US"/>
        </a:p>
      </dgm:t>
    </dgm:pt>
    <dgm:pt modelId="{3FDF2556-F837-4C28-A5CF-CDDCA930B111}" type="sibTrans" cxnId="{7CF80145-7315-416F-8025-957719E2EA23}">
      <dgm:prSet/>
      <dgm:spPr/>
      <dgm:t>
        <a:bodyPr/>
        <a:lstStyle/>
        <a:p>
          <a:pPr latinLnBrk="1"/>
          <a:endParaRPr lang="ko-KR" altLang="en-US"/>
        </a:p>
      </dgm:t>
    </dgm:pt>
    <dgm:pt modelId="{C3F23B72-7A99-4F98-B3B6-71493674FFF0}">
      <dgm:prSet phldrT="[텍스트]"/>
      <dgm:spPr/>
      <dgm:t>
        <a:bodyPr/>
        <a:lstStyle/>
        <a:p>
          <a:pPr latinLnBrk="1"/>
          <a:r>
            <a:rPr lang="en-US" altLang="ko-KR" dirty="0" smtClean="0"/>
            <a:t>3.</a:t>
          </a:r>
          <a:r>
            <a:rPr lang="ko-KR" altLang="en-US" dirty="0" smtClean="0"/>
            <a:t>배송</a:t>
          </a:r>
          <a:endParaRPr lang="ko-KR" altLang="en-US" dirty="0"/>
        </a:p>
      </dgm:t>
    </dgm:pt>
    <dgm:pt modelId="{768FD747-285D-4454-8BEE-545EF3CD99C7}" type="parTrans" cxnId="{3D4AEFC1-98C9-4B73-8DC7-1D732A56394C}">
      <dgm:prSet/>
      <dgm:spPr/>
      <dgm:t>
        <a:bodyPr/>
        <a:lstStyle/>
        <a:p>
          <a:pPr latinLnBrk="1"/>
          <a:endParaRPr lang="ko-KR" altLang="en-US"/>
        </a:p>
      </dgm:t>
    </dgm:pt>
    <dgm:pt modelId="{932A7998-34B7-4DA4-913F-A67018ACBC14}" type="sibTrans" cxnId="{3D4AEFC1-98C9-4B73-8DC7-1D732A56394C}">
      <dgm:prSet/>
      <dgm:spPr/>
      <dgm:t>
        <a:bodyPr/>
        <a:lstStyle/>
        <a:p>
          <a:pPr latinLnBrk="1"/>
          <a:endParaRPr lang="ko-KR" altLang="en-US"/>
        </a:p>
      </dgm:t>
    </dgm:pt>
    <dgm:pt modelId="{0E14E63A-0CEA-4670-B917-60C638D0E697}" type="pres">
      <dgm:prSet presAssocID="{7B4CD2F6-7AF1-4289-9131-C08019A809D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965E094-D805-479A-B18F-AE1A3CCB1C7D}" type="pres">
      <dgm:prSet presAssocID="{249BC169-DA09-4DFF-B6FB-C787C0A55F3E}" presName="node" presStyleLbl="node1" presStyleIdx="0" presStyleCnt="5" custRadScaleRad="149748" custRadScaleInc="13353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80292C-7EA9-4E05-8DBD-899485E3FD58}" type="pres">
      <dgm:prSet presAssocID="{83CCB9E1-94B0-4C0B-A0E5-82F1C3B78DAF}" presName="sib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ABF1E03E-8F13-4A85-A2FA-6156CF70D28E}" type="pres">
      <dgm:prSet presAssocID="{83CCB9E1-94B0-4C0B-A0E5-82F1C3B78DAF}" presName="connectorText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C9833FAB-D667-4927-B55F-3447199A90CD}" type="pres">
      <dgm:prSet presAssocID="{67131A72-A511-43C5-B739-DA338D70163A}" presName="node" presStyleLbl="node1" presStyleIdx="1" presStyleCnt="5" custRadScaleRad="139578" custRadScaleInc="-32278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EE432B1-7FF2-4502-A094-BE3CB8F49987}" type="pres">
      <dgm:prSet presAssocID="{DE855730-A30D-43BE-BFAC-938FC44139B3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65FEFE0E-6A17-4190-ABCC-C6054FEA437E}" type="pres">
      <dgm:prSet presAssocID="{DE855730-A30D-43BE-BFAC-938FC44139B3}" presName="connectorText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F156102F-18FC-4BD7-872E-5D89873AEC61}" type="pres">
      <dgm:prSet presAssocID="{C3F23B72-7A99-4F98-B3B6-71493674FFF0}" presName="node" presStyleLbl="node1" presStyleIdx="2" presStyleCnt="5" custRadScaleRad="117504" custRadScaleInc="25531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829E9A4-DFBF-477B-9120-B9A58848EFD7}" type="pres">
      <dgm:prSet presAssocID="{932A7998-34B7-4DA4-913F-A67018ACBC14}" presName="sibTrans" presStyleLbl="sibTrans2D1" presStyleIdx="2" presStyleCnt="5" custLinFactNeighborX="6232" custLinFactNeighborY="3092"/>
      <dgm:spPr/>
      <dgm:t>
        <a:bodyPr/>
        <a:lstStyle/>
        <a:p>
          <a:pPr latinLnBrk="1"/>
          <a:endParaRPr lang="ko-KR" altLang="en-US"/>
        </a:p>
      </dgm:t>
    </dgm:pt>
    <dgm:pt modelId="{80383635-969E-42C6-8B90-83D53626E9D0}" type="pres">
      <dgm:prSet presAssocID="{932A7998-34B7-4DA4-913F-A67018ACBC14}" presName="connectorText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F219D940-6A44-4459-99CC-7E6F45F3C899}" type="pres">
      <dgm:prSet presAssocID="{BD87D4A7-DEFA-4A25-952B-0E93419D446F}" presName="node" presStyleLbl="node1" presStyleIdx="3" presStyleCnt="5" custRadScaleRad="131110" custRadScaleInc="-26624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DF45454-ABFE-4116-8271-001F1C118072}" type="pres">
      <dgm:prSet presAssocID="{7F76BB09-B0A4-45C6-9BD7-45635DB73594}" presName="sibTrans" presStyleLbl="sibTrans2D1" presStyleIdx="3" presStyleCnt="5" custLinFactNeighborX="10687" custLinFactNeighborY="-15048"/>
      <dgm:spPr/>
      <dgm:t>
        <a:bodyPr/>
        <a:lstStyle/>
        <a:p>
          <a:pPr latinLnBrk="1"/>
          <a:endParaRPr lang="ko-KR" altLang="en-US"/>
        </a:p>
      </dgm:t>
    </dgm:pt>
    <dgm:pt modelId="{75E0D886-C8C8-4EBD-AB35-BCEBDBBEA4C1}" type="pres">
      <dgm:prSet presAssocID="{7F76BB09-B0A4-45C6-9BD7-45635DB73594}" presName="connectorText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8C3AA862-E597-42F3-9FC4-BEB060553508}" type="pres">
      <dgm:prSet presAssocID="{CAB07014-9402-440D-AB21-BD0264EEB973}" presName="node" presStyleLbl="node1" presStyleIdx="4" presStyleCnt="5" custRadScaleRad="22040" custRadScaleInc="27272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963C160-51FC-45D8-B286-14CA1EB380C3}" type="pres">
      <dgm:prSet presAssocID="{3FDF2556-F837-4C28-A5CF-CDDCA930B111}" presName="sibTrans" presStyleLbl="sibTrans2D1" presStyleIdx="4" presStyleCnt="5" custAng="10572377" custLinFactX="-197442" custLinFactY="100000" custLinFactNeighborX="-200000" custLinFactNeighborY="196163"/>
      <dgm:spPr/>
      <dgm:t>
        <a:bodyPr/>
        <a:lstStyle/>
        <a:p>
          <a:pPr latinLnBrk="1"/>
          <a:endParaRPr lang="ko-KR" altLang="en-US"/>
        </a:p>
      </dgm:t>
    </dgm:pt>
    <dgm:pt modelId="{19EB802E-08A4-4D58-B570-BF9A3E0F2F45}" type="pres">
      <dgm:prSet presAssocID="{3FDF2556-F837-4C28-A5CF-CDDCA930B111}" presName="connectorText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</dgm:ptLst>
  <dgm:cxnLst>
    <dgm:cxn modelId="{5F9A3CB4-841C-458A-BEB3-F1D9BBE65640}" type="presOf" srcId="{BD87D4A7-DEFA-4A25-952B-0E93419D446F}" destId="{F219D940-6A44-4459-99CC-7E6F45F3C899}" srcOrd="0" destOrd="0" presId="urn:microsoft.com/office/officeart/2005/8/layout/cycle2"/>
    <dgm:cxn modelId="{67412A07-B0F7-4C6E-B20C-FD25A3892345}" type="presOf" srcId="{7B4CD2F6-7AF1-4289-9131-C08019A809DF}" destId="{0E14E63A-0CEA-4670-B917-60C638D0E697}" srcOrd="0" destOrd="0" presId="urn:microsoft.com/office/officeart/2005/8/layout/cycle2"/>
    <dgm:cxn modelId="{7014E425-0145-4D3D-B755-E065ABEE2093}" type="presOf" srcId="{932A7998-34B7-4DA4-913F-A67018ACBC14}" destId="{80383635-969E-42C6-8B90-83D53626E9D0}" srcOrd="1" destOrd="0" presId="urn:microsoft.com/office/officeart/2005/8/layout/cycle2"/>
    <dgm:cxn modelId="{FBFD13E8-5787-4E8D-8C15-AEFBF8DD68AC}" type="presOf" srcId="{CAB07014-9402-440D-AB21-BD0264EEB973}" destId="{8C3AA862-E597-42F3-9FC4-BEB060553508}" srcOrd="0" destOrd="0" presId="urn:microsoft.com/office/officeart/2005/8/layout/cycle2"/>
    <dgm:cxn modelId="{7802DA47-29F4-4D66-A036-074457EF7223}" type="presOf" srcId="{7F76BB09-B0A4-45C6-9BD7-45635DB73594}" destId="{8DF45454-ABFE-4116-8271-001F1C118072}" srcOrd="0" destOrd="0" presId="urn:microsoft.com/office/officeart/2005/8/layout/cycle2"/>
    <dgm:cxn modelId="{3F853B6B-D681-4865-9747-E9A5FAEC720B}" type="presOf" srcId="{83CCB9E1-94B0-4C0B-A0E5-82F1C3B78DAF}" destId="{6480292C-7EA9-4E05-8DBD-899485E3FD58}" srcOrd="0" destOrd="0" presId="urn:microsoft.com/office/officeart/2005/8/layout/cycle2"/>
    <dgm:cxn modelId="{40BCA294-DE83-48DD-A4F9-8FBD530D0D41}" srcId="{7B4CD2F6-7AF1-4289-9131-C08019A809DF}" destId="{67131A72-A511-43C5-B739-DA338D70163A}" srcOrd="1" destOrd="0" parTransId="{F535BA6A-B779-46BD-8124-311CC15DEDCB}" sibTransId="{DE855730-A30D-43BE-BFAC-938FC44139B3}"/>
    <dgm:cxn modelId="{F7AF3A53-0D5D-430A-B2DF-164762C80666}" type="presOf" srcId="{67131A72-A511-43C5-B739-DA338D70163A}" destId="{C9833FAB-D667-4927-B55F-3447199A90CD}" srcOrd="0" destOrd="0" presId="urn:microsoft.com/office/officeart/2005/8/layout/cycle2"/>
    <dgm:cxn modelId="{7CF80145-7315-416F-8025-957719E2EA23}" srcId="{7B4CD2F6-7AF1-4289-9131-C08019A809DF}" destId="{CAB07014-9402-440D-AB21-BD0264EEB973}" srcOrd="4" destOrd="0" parTransId="{DBE9DCB9-4F72-4B34-9892-E87759529BE5}" sibTransId="{3FDF2556-F837-4C28-A5CF-CDDCA930B111}"/>
    <dgm:cxn modelId="{22E3CF93-7911-42EB-993C-2188D9015503}" type="presOf" srcId="{932A7998-34B7-4DA4-913F-A67018ACBC14}" destId="{4829E9A4-DFBF-477B-9120-B9A58848EFD7}" srcOrd="0" destOrd="0" presId="urn:microsoft.com/office/officeart/2005/8/layout/cycle2"/>
    <dgm:cxn modelId="{B2E7D506-4C80-48FC-9CCF-826000110B30}" srcId="{7B4CD2F6-7AF1-4289-9131-C08019A809DF}" destId="{249BC169-DA09-4DFF-B6FB-C787C0A55F3E}" srcOrd="0" destOrd="0" parTransId="{3D25A70B-2E4C-4F47-A7D3-8C1F4F2AEB95}" sibTransId="{83CCB9E1-94B0-4C0B-A0E5-82F1C3B78DAF}"/>
    <dgm:cxn modelId="{31BD2E40-92F9-4A16-9FD1-11D712829D03}" type="presOf" srcId="{3FDF2556-F837-4C28-A5CF-CDDCA930B111}" destId="{4963C160-51FC-45D8-B286-14CA1EB380C3}" srcOrd="0" destOrd="0" presId="urn:microsoft.com/office/officeart/2005/8/layout/cycle2"/>
    <dgm:cxn modelId="{1F955244-987A-4EDF-A5B8-1FC019880177}" type="presOf" srcId="{249BC169-DA09-4DFF-B6FB-C787C0A55F3E}" destId="{5965E094-D805-479A-B18F-AE1A3CCB1C7D}" srcOrd="0" destOrd="0" presId="urn:microsoft.com/office/officeart/2005/8/layout/cycle2"/>
    <dgm:cxn modelId="{FF03083C-84C3-4897-829D-EED3ADBFC4E6}" srcId="{7B4CD2F6-7AF1-4289-9131-C08019A809DF}" destId="{BD87D4A7-DEFA-4A25-952B-0E93419D446F}" srcOrd="3" destOrd="0" parTransId="{A70FAB9F-8D6E-4161-8A46-59688DC89E9C}" sibTransId="{7F76BB09-B0A4-45C6-9BD7-45635DB73594}"/>
    <dgm:cxn modelId="{4F1EDFDD-F580-4FC1-9176-ECEE48DF6F54}" type="presOf" srcId="{7F76BB09-B0A4-45C6-9BD7-45635DB73594}" destId="{75E0D886-C8C8-4EBD-AB35-BCEBDBBEA4C1}" srcOrd="1" destOrd="0" presId="urn:microsoft.com/office/officeart/2005/8/layout/cycle2"/>
    <dgm:cxn modelId="{33A888DB-06E9-4534-AE80-DA22A46BE6E4}" type="presOf" srcId="{C3F23B72-7A99-4F98-B3B6-71493674FFF0}" destId="{F156102F-18FC-4BD7-872E-5D89873AEC61}" srcOrd="0" destOrd="0" presId="urn:microsoft.com/office/officeart/2005/8/layout/cycle2"/>
    <dgm:cxn modelId="{892FCB6A-B9DA-46DD-8D84-54C7CA514C58}" type="presOf" srcId="{83CCB9E1-94B0-4C0B-A0E5-82F1C3B78DAF}" destId="{ABF1E03E-8F13-4A85-A2FA-6156CF70D28E}" srcOrd="1" destOrd="0" presId="urn:microsoft.com/office/officeart/2005/8/layout/cycle2"/>
    <dgm:cxn modelId="{8B8EF177-E8EA-4E49-9EE4-367487DFF803}" type="presOf" srcId="{DE855730-A30D-43BE-BFAC-938FC44139B3}" destId="{FEE432B1-7FF2-4502-A094-BE3CB8F49987}" srcOrd="0" destOrd="0" presId="urn:microsoft.com/office/officeart/2005/8/layout/cycle2"/>
    <dgm:cxn modelId="{9B09D92B-81CF-40E0-AF4B-2E41F0923F95}" type="presOf" srcId="{3FDF2556-F837-4C28-A5CF-CDDCA930B111}" destId="{19EB802E-08A4-4D58-B570-BF9A3E0F2F45}" srcOrd="1" destOrd="0" presId="urn:microsoft.com/office/officeart/2005/8/layout/cycle2"/>
    <dgm:cxn modelId="{3D4AEFC1-98C9-4B73-8DC7-1D732A56394C}" srcId="{7B4CD2F6-7AF1-4289-9131-C08019A809DF}" destId="{C3F23B72-7A99-4F98-B3B6-71493674FFF0}" srcOrd="2" destOrd="0" parTransId="{768FD747-285D-4454-8BEE-545EF3CD99C7}" sibTransId="{932A7998-34B7-4DA4-913F-A67018ACBC14}"/>
    <dgm:cxn modelId="{03D371B2-C2B0-44DC-B8C0-A698FD1E6B27}" type="presOf" srcId="{DE855730-A30D-43BE-BFAC-938FC44139B3}" destId="{65FEFE0E-6A17-4190-ABCC-C6054FEA437E}" srcOrd="1" destOrd="0" presId="urn:microsoft.com/office/officeart/2005/8/layout/cycle2"/>
    <dgm:cxn modelId="{17C4EDA1-B626-40E0-8470-FF69BA9DDF7C}" type="presParOf" srcId="{0E14E63A-0CEA-4670-B917-60C638D0E697}" destId="{5965E094-D805-479A-B18F-AE1A3CCB1C7D}" srcOrd="0" destOrd="0" presId="urn:microsoft.com/office/officeart/2005/8/layout/cycle2"/>
    <dgm:cxn modelId="{399A50FE-9254-47A5-8EF2-FA0A60F87B7A}" type="presParOf" srcId="{0E14E63A-0CEA-4670-B917-60C638D0E697}" destId="{6480292C-7EA9-4E05-8DBD-899485E3FD58}" srcOrd="1" destOrd="0" presId="urn:microsoft.com/office/officeart/2005/8/layout/cycle2"/>
    <dgm:cxn modelId="{79E4320B-C163-4628-9610-001E652E71EC}" type="presParOf" srcId="{6480292C-7EA9-4E05-8DBD-899485E3FD58}" destId="{ABF1E03E-8F13-4A85-A2FA-6156CF70D28E}" srcOrd="0" destOrd="0" presId="urn:microsoft.com/office/officeart/2005/8/layout/cycle2"/>
    <dgm:cxn modelId="{4F558750-1484-4961-B586-B848044CF8FB}" type="presParOf" srcId="{0E14E63A-0CEA-4670-B917-60C638D0E697}" destId="{C9833FAB-D667-4927-B55F-3447199A90CD}" srcOrd="2" destOrd="0" presId="urn:microsoft.com/office/officeart/2005/8/layout/cycle2"/>
    <dgm:cxn modelId="{A7839F18-EF99-417F-84D0-4D5372CF460B}" type="presParOf" srcId="{0E14E63A-0CEA-4670-B917-60C638D0E697}" destId="{FEE432B1-7FF2-4502-A094-BE3CB8F49987}" srcOrd="3" destOrd="0" presId="urn:microsoft.com/office/officeart/2005/8/layout/cycle2"/>
    <dgm:cxn modelId="{A089F55D-F9C2-492F-AF8D-322C67D77D82}" type="presParOf" srcId="{FEE432B1-7FF2-4502-A094-BE3CB8F49987}" destId="{65FEFE0E-6A17-4190-ABCC-C6054FEA437E}" srcOrd="0" destOrd="0" presId="urn:microsoft.com/office/officeart/2005/8/layout/cycle2"/>
    <dgm:cxn modelId="{39E2A2FE-9A8A-4B47-88CC-259D5D5AF5D3}" type="presParOf" srcId="{0E14E63A-0CEA-4670-B917-60C638D0E697}" destId="{F156102F-18FC-4BD7-872E-5D89873AEC61}" srcOrd="4" destOrd="0" presId="urn:microsoft.com/office/officeart/2005/8/layout/cycle2"/>
    <dgm:cxn modelId="{FE3DD38A-9C71-4A77-8DF5-1CD2EB1AEDCF}" type="presParOf" srcId="{0E14E63A-0CEA-4670-B917-60C638D0E697}" destId="{4829E9A4-DFBF-477B-9120-B9A58848EFD7}" srcOrd="5" destOrd="0" presId="urn:microsoft.com/office/officeart/2005/8/layout/cycle2"/>
    <dgm:cxn modelId="{09469E7A-574D-4945-BC06-FB8DEA3088CA}" type="presParOf" srcId="{4829E9A4-DFBF-477B-9120-B9A58848EFD7}" destId="{80383635-969E-42C6-8B90-83D53626E9D0}" srcOrd="0" destOrd="0" presId="urn:microsoft.com/office/officeart/2005/8/layout/cycle2"/>
    <dgm:cxn modelId="{96F3074E-A518-4722-975B-9A2CD32202B1}" type="presParOf" srcId="{0E14E63A-0CEA-4670-B917-60C638D0E697}" destId="{F219D940-6A44-4459-99CC-7E6F45F3C899}" srcOrd="6" destOrd="0" presId="urn:microsoft.com/office/officeart/2005/8/layout/cycle2"/>
    <dgm:cxn modelId="{3E0BC379-93A4-4DC9-BC55-A71B5E8EADC7}" type="presParOf" srcId="{0E14E63A-0CEA-4670-B917-60C638D0E697}" destId="{8DF45454-ABFE-4116-8271-001F1C118072}" srcOrd="7" destOrd="0" presId="urn:microsoft.com/office/officeart/2005/8/layout/cycle2"/>
    <dgm:cxn modelId="{E38A430E-E9D2-475B-A085-E0C25A7872A0}" type="presParOf" srcId="{8DF45454-ABFE-4116-8271-001F1C118072}" destId="{75E0D886-C8C8-4EBD-AB35-BCEBDBBEA4C1}" srcOrd="0" destOrd="0" presId="urn:microsoft.com/office/officeart/2005/8/layout/cycle2"/>
    <dgm:cxn modelId="{690CB389-C0AD-4062-ADF5-CFDBE8337081}" type="presParOf" srcId="{0E14E63A-0CEA-4670-B917-60C638D0E697}" destId="{8C3AA862-E597-42F3-9FC4-BEB060553508}" srcOrd="8" destOrd="0" presId="urn:microsoft.com/office/officeart/2005/8/layout/cycle2"/>
    <dgm:cxn modelId="{15385199-7687-4516-8FBC-B32785243741}" type="presParOf" srcId="{0E14E63A-0CEA-4670-B917-60C638D0E697}" destId="{4963C160-51FC-45D8-B286-14CA1EB380C3}" srcOrd="9" destOrd="0" presId="urn:microsoft.com/office/officeart/2005/8/layout/cycle2"/>
    <dgm:cxn modelId="{83C82C7B-4BCA-4925-9E32-7265343BC1BB}" type="presParOf" srcId="{4963C160-51FC-45D8-B286-14CA1EB380C3}" destId="{19EB802E-08A4-4D58-B570-BF9A3E0F2F4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06892-21FC-4467-A130-C52F34352D80}">
      <dsp:nvSpPr>
        <dsp:cNvPr id="0" name=""/>
        <dsp:cNvSpPr/>
      </dsp:nvSpPr>
      <dsp:spPr>
        <a:xfrm>
          <a:off x="1020730" y="-22083"/>
          <a:ext cx="4054539" cy="4054539"/>
        </a:xfrm>
        <a:prstGeom prst="circularArrow">
          <a:avLst>
            <a:gd name="adj1" fmla="val 5544"/>
            <a:gd name="adj2" fmla="val 330680"/>
            <a:gd name="adj3" fmla="val 13815233"/>
            <a:gd name="adj4" fmla="val 1736208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82A600-6156-4351-8BD3-90BCADA558E3}">
      <dsp:nvSpPr>
        <dsp:cNvPr id="0" name=""/>
        <dsp:cNvSpPr/>
      </dsp:nvSpPr>
      <dsp:spPr>
        <a:xfrm>
          <a:off x="2114847" y="1515"/>
          <a:ext cx="1866304" cy="933152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/>
            <a:t>새로운 장난감    구매 예정</a:t>
          </a:r>
          <a:endParaRPr lang="ko-KR" altLang="en-US" sz="1500" kern="1200" dirty="0"/>
        </a:p>
      </dsp:txBody>
      <dsp:txXfrm>
        <a:off x="2160400" y="47068"/>
        <a:ext cx="1775198" cy="842046"/>
      </dsp:txXfrm>
    </dsp:sp>
    <dsp:sp modelId="{8B943529-3F28-4D57-9488-A5D2D85519E0}">
      <dsp:nvSpPr>
        <dsp:cNvPr id="0" name=""/>
        <dsp:cNvSpPr/>
      </dsp:nvSpPr>
      <dsp:spPr>
        <a:xfrm>
          <a:off x="3759238" y="1196235"/>
          <a:ext cx="1866304" cy="933152"/>
        </a:xfrm>
        <a:prstGeom prst="roundRect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b="1" kern="1200" dirty="0" smtClean="0"/>
            <a:t>조사 </a:t>
          </a:r>
          <a:r>
            <a:rPr lang="en-US" altLang="ko-KR" sz="1500" b="1" kern="1200" dirty="0" smtClean="0"/>
            <a:t>&amp; </a:t>
          </a:r>
          <a:r>
            <a:rPr lang="ko-KR" altLang="en-US" sz="1500" b="1" kern="1200" dirty="0" smtClean="0"/>
            <a:t>계획</a:t>
          </a:r>
          <a:endParaRPr lang="ko-KR" altLang="en-US" sz="1500" b="1" kern="1200" dirty="0"/>
        </a:p>
      </dsp:txBody>
      <dsp:txXfrm>
        <a:off x="3804791" y="1241788"/>
        <a:ext cx="1775198" cy="842046"/>
      </dsp:txXfrm>
    </dsp:sp>
    <dsp:sp modelId="{1183AEB6-CB5C-4898-8A9C-FA478E639991}">
      <dsp:nvSpPr>
        <dsp:cNvPr id="0" name=""/>
        <dsp:cNvSpPr/>
      </dsp:nvSpPr>
      <dsp:spPr>
        <a:xfrm>
          <a:off x="3131137" y="3129332"/>
          <a:ext cx="1866304" cy="933152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/>
            <a:t>매장 방문 </a:t>
          </a:r>
          <a:r>
            <a:rPr lang="en-US" altLang="ko-KR" sz="1500" kern="1200" dirty="0" smtClean="0"/>
            <a:t>&amp; </a:t>
          </a:r>
          <a:r>
            <a:rPr lang="ko-KR" altLang="en-US" sz="1500" kern="1200" dirty="0" smtClean="0"/>
            <a:t>구매</a:t>
          </a:r>
          <a:endParaRPr lang="ko-KR" altLang="en-US" sz="1500" kern="1200" dirty="0"/>
        </a:p>
      </dsp:txBody>
      <dsp:txXfrm>
        <a:off x="3176690" y="3174885"/>
        <a:ext cx="1775198" cy="842046"/>
      </dsp:txXfrm>
    </dsp:sp>
    <dsp:sp modelId="{A81BFFBC-FE4D-4F23-AFAC-9060A4E1C769}">
      <dsp:nvSpPr>
        <dsp:cNvPr id="0" name=""/>
        <dsp:cNvSpPr/>
      </dsp:nvSpPr>
      <dsp:spPr>
        <a:xfrm>
          <a:off x="1098558" y="3129332"/>
          <a:ext cx="1866304" cy="933152"/>
        </a:xfrm>
        <a:prstGeom prst="roundRect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/>
            <a:t>자녀가 구매한 장난감에 흥미를 잃음</a:t>
          </a:r>
          <a:endParaRPr lang="ko-KR" altLang="en-US" sz="1500" kern="1200" dirty="0"/>
        </a:p>
      </dsp:txBody>
      <dsp:txXfrm>
        <a:off x="1144111" y="3174885"/>
        <a:ext cx="1775198" cy="842046"/>
      </dsp:txXfrm>
    </dsp:sp>
    <dsp:sp modelId="{7E6318F5-B3CF-4DA5-8D09-25CC58DDB027}">
      <dsp:nvSpPr>
        <dsp:cNvPr id="0" name=""/>
        <dsp:cNvSpPr/>
      </dsp:nvSpPr>
      <dsp:spPr>
        <a:xfrm>
          <a:off x="470456" y="1196235"/>
          <a:ext cx="1866304" cy="933152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/>
            <a:t>장난감 방치</a:t>
          </a:r>
          <a:endParaRPr lang="ko-KR" altLang="en-US" sz="1500" kern="1200" dirty="0"/>
        </a:p>
      </dsp:txBody>
      <dsp:txXfrm>
        <a:off x="516009" y="1241788"/>
        <a:ext cx="1775198" cy="8420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5E094-D805-479A-B18F-AE1A3CCB1C7D}">
      <dsp:nvSpPr>
        <dsp:cNvPr id="0" name=""/>
        <dsp:cNvSpPr/>
      </dsp:nvSpPr>
      <dsp:spPr>
        <a:xfrm>
          <a:off x="3888437" y="2"/>
          <a:ext cx="1053749" cy="1053749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 smtClean="0"/>
            <a:t>1.</a:t>
          </a:r>
          <a:r>
            <a:rPr lang="ko-KR" altLang="en-US" sz="1900" kern="1200" dirty="0" smtClean="0"/>
            <a:t>계획</a:t>
          </a:r>
          <a:endParaRPr lang="ko-KR" altLang="en-US" sz="1900" kern="1200" dirty="0"/>
        </a:p>
      </dsp:txBody>
      <dsp:txXfrm>
        <a:off x="4042755" y="154320"/>
        <a:ext cx="745113" cy="745113"/>
      </dsp:txXfrm>
    </dsp:sp>
    <dsp:sp modelId="{6480292C-7EA9-4E05-8DBD-899485E3FD58}">
      <dsp:nvSpPr>
        <dsp:cNvPr id="0" name=""/>
        <dsp:cNvSpPr/>
      </dsp:nvSpPr>
      <dsp:spPr>
        <a:xfrm rot="10799994">
          <a:off x="2572513" y="349059"/>
          <a:ext cx="929919" cy="355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 rot="10800000">
        <a:off x="2679205" y="420187"/>
        <a:ext cx="823227" cy="213384"/>
      </dsp:txXfrm>
    </dsp:sp>
    <dsp:sp modelId="{C9833FAB-D667-4927-B55F-3447199A90CD}">
      <dsp:nvSpPr>
        <dsp:cNvPr id="0" name=""/>
        <dsp:cNvSpPr/>
      </dsp:nvSpPr>
      <dsp:spPr>
        <a:xfrm>
          <a:off x="1080122" y="7"/>
          <a:ext cx="1053749" cy="1053749"/>
        </a:xfrm>
        <a:prstGeom prst="ellipse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 smtClean="0"/>
            <a:t>2.</a:t>
          </a:r>
          <a:r>
            <a:rPr lang="ko-KR" altLang="en-US" sz="1900" kern="1200" dirty="0" smtClean="0"/>
            <a:t>구매</a:t>
          </a:r>
          <a:endParaRPr lang="ko-KR" altLang="en-US" sz="1900" kern="1200" dirty="0"/>
        </a:p>
      </dsp:txBody>
      <dsp:txXfrm>
        <a:off x="1234440" y="154325"/>
        <a:ext cx="745113" cy="745113"/>
      </dsp:txXfrm>
    </dsp:sp>
    <dsp:sp modelId="{FEE432B1-7FF2-4502-A094-BE3CB8F49987}">
      <dsp:nvSpPr>
        <dsp:cNvPr id="0" name=""/>
        <dsp:cNvSpPr/>
      </dsp:nvSpPr>
      <dsp:spPr>
        <a:xfrm rot="5400014">
          <a:off x="1294693" y="1447503"/>
          <a:ext cx="624598" cy="355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76575"/>
            <a:satOff val="-1064"/>
            <a:lumOff val="573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 rot="10800000">
        <a:off x="1348039" y="1465285"/>
        <a:ext cx="517906" cy="213384"/>
      </dsp:txXfrm>
    </dsp:sp>
    <dsp:sp modelId="{F156102F-18FC-4BD7-872E-5D89873AEC61}">
      <dsp:nvSpPr>
        <dsp:cNvPr id="0" name=""/>
        <dsp:cNvSpPr/>
      </dsp:nvSpPr>
      <dsp:spPr>
        <a:xfrm>
          <a:off x="1080113" y="2232245"/>
          <a:ext cx="1053749" cy="1053749"/>
        </a:xfrm>
        <a:prstGeom prst="ellipse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 smtClean="0"/>
            <a:t>3.</a:t>
          </a:r>
          <a:r>
            <a:rPr lang="ko-KR" altLang="en-US" sz="1900" kern="1200" dirty="0" smtClean="0"/>
            <a:t>배송</a:t>
          </a:r>
          <a:endParaRPr lang="ko-KR" altLang="en-US" sz="1900" kern="1200" dirty="0"/>
        </a:p>
      </dsp:txBody>
      <dsp:txXfrm>
        <a:off x="1234431" y="2386563"/>
        <a:ext cx="745113" cy="745113"/>
      </dsp:txXfrm>
    </dsp:sp>
    <dsp:sp modelId="{4829E9A4-DFBF-477B-9120-B9A58848EFD7}">
      <dsp:nvSpPr>
        <dsp:cNvPr id="0" name=""/>
        <dsp:cNvSpPr/>
      </dsp:nvSpPr>
      <dsp:spPr>
        <a:xfrm rot="21599990">
          <a:off x="2584493" y="2592292"/>
          <a:ext cx="943897" cy="355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53151"/>
            <a:satOff val="-2127"/>
            <a:lumOff val="114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584493" y="2663420"/>
        <a:ext cx="837205" cy="213384"/>
      </dsp:txXfrm>
    </dsp:sp>
    <dsp:sp modelId="{F219D940-6A44-4459-99CC-7E6F45F3C899}">
      <dsp:nvSpPr>
        <dsp:cNvPr id="0" name=""/>
        <dsp:cNvSpPr/>
      </dsp:nvSpPr>
      <dsp:spPr>
        <a:xfrm>
          <a:off x="3914802" y="2232237"/>
          <a:ext cx="1053749" cy="1053749"/>
        </a:xfrm>
        <a:prstGeom prst="ellipse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 smtClean="0"/>
            <a:t>4.</a:t>
          </a:r>
          <a:r>
            <a:rPr lang="ko-KR" altLang="en-US" sz="1900" kern="1200" dirty="0" smtClean="0"/>
            <a:t>사용</a:t>
          </a:r>
          <a:endParaRPr lang="ko-KR" altLang="en-US" sz="1900" kern="1200" dirty="0"/>
        </a:p>
      </dsp:txBody>
      <dsp:txXfrm>
        <a:off x="4069120" y="2386555"/>
        <a:ext cx="745113" cy="745113"/>
      </dsp:txXfrm>
    </dsp:sp>
    <dsp:sp modelId="{8DF45454-ABFE-4116-8271-001F1C118072}">
      <dsp:nvSpPr>
        <dsp:cNvPr id="0" name=""/>
        <dsp:cNvSpPr/>
      </dsp:nvSpPr>
      <dsp:spPr>
        <a:xfrm rot="13173764">
          <a:off x="3595810" y="1958929"/>
          <a:ext cx="400221" cy="355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29726"/>
            <a:satOff val="-3191"/>
            <a:lumOff val="172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 rot="10800000">
        <a:off x="3690282" y="2064034"/>
        <a:ext cx="293529" cy="213384"/>
      </dsp:txXfrm>
    </dsp:sp>
    <dsp:sp modelId="{8C3AA862-E597-42F3-9FC4-BEB060553508}">
      <dsp:nvSpPr>
        <dsp:cNvPr id="0" name=""/>
        <dsp:cNvSpPr/>
      </dsp:nvSpPr>
      <dsp:spPr>
        <a:xfrm>
          <a:off x="2520282" y="1080116"/>
          <a:ext cx="1053749" cy="1053749"/>
        </a:xfrm>
        <a:prstGeom prst="ellipse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 smtClean="0"/>
            <a:t>5.</a:t>
          </a:r>
          <a:r>
            <a:rPr lang="ko-KR" altLang="en-US" sz="1900" kern="1200" dirty="0" smtClean="0"/>
            <a:t>수거</a:t>
          </a:r>
          <a:endParaRPr lang="ko-KR" altLang="en-US" sz="1900" kern="1200" dirty="0"/>
        </a:p>
      </dsp:txBody>
      <dsp:txXfrm>
        <a:off x="2674600" y="1234434"/>
        <a:ext cx="745113" cy="745113"/>
      </dsp:txXfrm>
    </dsp:sp>
    <dsp:sp modelId="{4963C160-51FC-45D8-B286-14CA1EB380C3}">
      <dsp:nvSpPr>
        <dsp:cNvPr id="0" name=""/>
        <dsp:cNvSpPr/>
      </dsp:nvSpPr>
      <dsp:spPr>
        <a:xfrm rot="8274980">
          <a:off x="2088298" y="1948797"/>
          <a:ext cx="365370" cy="355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06302"/>
            <a:satOff val="-4255"/>
            <a:lumOff val="229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181236" y="1984172"/>
        <a:ext cx="258678" cy="213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33A5F-205A-474F-B3EE-6534F94D669B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17644-E360-4A54-84A7-F8CC226961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7224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Tam </a:t>
            </a:r>
            <a:r>
              <a:rPr lang="ko-KR" altLang="en-US" dirty="0" smtClean="0"/>
              <a:t>대충 </a:t>
            </a:r>
            <a:r>
              <a:rPr lang="en-US" altLang="ko-KR" dirty="0" smtClean="0"/>
              <a:t>25~30</a:t>
            </a:r>
            <a:r>
              <a:rPr lang="ko-KR" altLang="en-US" dirty="0" smtClean="0"/>
              <a:t>세 핵심 소비 계층으로 선정</a:t>
            </a:r>
            <a:endParaRPr lang="en-US" altLang="ko-KR" dirty="0" smtClean="0"/>
          </a:p>
          <a:p>
            <a:r>
              <a:rPr lang="en-US" altLang="ko-KR" dirty="0" smtClean="0"/>
              <a:t>Sam </a:t>
            </a:r>
            <a:r>
              <a:rPr lang="ko-KR" altLang="en-US" dirty="0" err="1" smtClean="0"/>
              <a:t>그중</a:t>
            </a:r>
            <a:r>
              <a:rPr lang="ko-KR" altLang="en-US" dirty="0" smtClean="0"/>
              <a:t> 여성을 대상으로 선정 </a:t>
            </a:r>
            <a:r>
              <a:rPr lang="en-US" altLang="ko-KR" dirty="0" smtClean="0"/>
              <a:t>(25~30</a:t>
            </a:r>
            <a:r>
              <a:rPr lang="ko-KR" altLang="en-US" dirty="0" smtClean="0"/>
              <a:t>세의 여자라면 대부분 자녀를 </a:t>
            </a:r>
            <a:r>
              <a:rPr lang="ko-KR" altLang="en-US" dirty="0" err="1" smtClean="0"/>
              <a:t>가질것으로</a:t>
            </a:r>
            <a:r>
              <a:rPr lang="ko-KR" altLang="en-US" dirty="0" smtClean="0"/>
              <a:t> 추정</a:t>
            </a:r>
            <a:r>
              <a:rPr lang="en-US" altLang="ko-KR" dirty="0" smtClean="0"/>
              <a:t>) </a:t>
            </a:r>
            <a:r>
              <a:rPr lang="ko-KR" altLang="en-US" dirty="0" smtClean="0"/>
              <a:t>남녀성비 </a:t>
            </a:r>
            <a:r>
              <a:rPr lang="en-US" altLang="ko-KR" dirty="0" smtClean="0"/>
              <a:t>1:1.2</a:t>
            </a:r>
          </a:p>
          <a:p>
            <a:r>
              <a:rPr lang="en-US" altLang="ko-KR" dirty="0" err="1" smtClean="0"/>
              <a:t>Som</a:t>
            </a:r>
            <a:r>
              <a:rPr lang="en-US" altLang="ko-KR" baseline="0" dirty="0" smtClean="0"/>
              <a:t> 30</a:t>
            </a:r>
            <a:r>
              <a:rPr lang="ko-KR" altLang="en-US" baseline="0" dirty="0" smtClean="0"/>
              <a:t>대 </a:t>
            </a:r>
            <a:r>
              <a:rPr lang="ko-KR" altLang="en-US" baseline="0" dirty="0" err="1" smtClean="0"/>
              <a:t>여성중</a:t>
            </a:r>
            <a:r>
              <a:rPr lang="ko-KR" altLang="en-US" baseline="0" dirty="0" smtClean="0"/>
              <a:t> 인터넷으로 한국드라마를 찾아보는 비율 </a:t>
            </a:r>
            <a:r>
              <a:rPr lang="en-US" altLang="ko-KR" baseline="0" dirty="0" smtClean="0"/>
              <a:t>68</a:t>
            </a:r>
            <a:r>
              <a:rPr lang="ko-KR" altLang="en-US" baseline="0" dirty="0" smtClean="0"/>
              <a:t>퍼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17644-E360-4A54-84A7-F8CC22696118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6300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63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913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56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1890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3871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736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910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6377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229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11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20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4E25D-9C93-40A1-8E89-A15A41E52FED}" type="datetimeFigureOut">
              <a:rPr lang="ko-KR" altLang="en-US" smtClean="0"/>
              <a:t>2016-04-17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F392B-DCFF-4821-987E-9D2E4A3794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443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로고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사</a:t>
            </a:r>
            <a:r>
              <a:rPr lang="ko-KR" altLang="en-US" dirty="0" err="1"/>
              <a:t>업</a:t>
            </a:r>
            <a:r>
              <a:rPr lang="ko-KR" altLang="en-US" dirty="0" err="1" smtClean="0"/>
              <a:t>명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Toybox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712" y="2821260"/>
            <a:ext cx="248920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652" y="2896667"/>
            <a:ext cx="2298700" cy="369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7200" y="24208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도</a:t>
            </a:r>
            <a:r>
              <a:rPr lang="ko-KR" altLang="en-US" dirty="0" smtClean="0"/>
              <a:t>안 </a:t>
            </a:r>
            <a:r>
              <a:rPr lang="en-US" altLang="ko-KR" dirty="0" smtClean="0"/>
              <a:t>#1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2890" y="24208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도</a:t>
            </a:r>
            <a:r>
              <a:rPr lang="ko-KR" altLang="en-US" dirty="0" smtClean="0"/>
              <a:t>안 </a:t>
            </a:r>
            <a:r>
              <a:rPr lang="en-US" altLang="ko-KR" dirty="0" smtClean="0"/>
              <a:t>#2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8152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539552" y="764704"/>
            <a:ext cx="8208912" cy="5472608"/>
          </a:xfrm>
          <a:prstGeom prst="roundRect">
            <a:avLst/>
          </a:prstGeom>
          <a:gradFill>
            <a:gsLst>
              <a:gs pos="0">
                <a:schemeClr val="accent1">
                  <a:tint val="50000"/>
                  <a:satMod val="300000"/>
                  <a:lumMod val="54000"/>
                  <a:lumOff val="46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ko-KR" altLang="en-US" sz="1200" dirty="0" smtClean="0"/>
              <a:t>우리</a:t>
            </a:r>
            <a:r>
              <a:rPr lang="en-US" altLang="ko-KR" sz="1200" dirty="0" smtClean="0"/>
              <a:t>  </a:t>
            </a:r>
            <a:r>
              <a:rPr lang="ko-KR" altLang="en-US" sz="1200" dirty="0" smtClean="0"/>
              <a:t>서비스와 연관된 인접시장규모</a:t>
            </a:r>
            <a:endParaRPr lang="en-US" altLang="ko-KR" sz="1200" dirty="0" smtClean="0"/>
          </a:p>
          <a:p>
            <a:pPr algn="ctr"/>
            <a:endParaRPr lang="en-US" altLang="ko-KR" sz="1300" dirty="0"/>
          </a:p>
          <a:p>
            <a:pPr algn="ctr">
              <a:lnSpc>
                <a:spcPct val="70000"/>
              </a:lnSpc>
            </a:pPr>
            <a:r>
              <a:rPr lang="en-US" altLang="ko-KR" sz="1600" b="1" dirty="0" smtClean="0"/>
              <a:t>-&gt; 25~35</a:t>
            </a:r>
            <a:r>
              <a:rPr lang="ko-KR" altLang="en-US" sz="1600" b="1" dirty="0" smtClean="0"/>
              <a:t>세 인구수 </a:t>
            </a:r>
            <a:r>
              <a:rPr lang="en-US" altLang="ko-KR" sz="1600" b="1" dirty="0" smtClean="0"/>
              <a:t>(</a:t>
            </a:r>
            <a:r>
              <a:rPr lang="ko-KR" altLang="en-US" sz="1600" b="1" dirty="0" err="1" smtClean="0"/>
              <a:t>바링허우</a:t>
            </a:r>
            <a:r>
              <a:rPr lang="en-US" altLang="ko-KR" sz="1600" b="1" dirty="0" smtClean="0"/>
              <a:t>)</a:t>
            </a:r>
          </a:p>
          <a:p>
            <a:pPr algn="ctr">
              <a:lnSpc>
                <a:spcPct val="70000"/>
              </a:lnSpc>
            </a:pPr>
            <a:endParaRPr lang="en-US" altLang="ko-KR" sz="1600" b="1" dirty="0"/>
          </a:p>
          <a:p>
            <a:pPr algn="ctr">
              <a:lnSpc>
                <a:spcPct val="70000"/>
              </a:lnSpc>
            </a:pPr>
            <a:r>
              <a:rPr lang="ko-KR" altLang="en-US" sz="1600" b="1" dirty="0" smtClean="0"/>
              <a:t>약 </a:t>
            </a:r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억 </a:t>
            </a:r>
            <a:r>
              <a:rPr lang="en-US" altLang="ko-KR" sz="1600" b="1" dirty="0"/>
              <a:t>3</a:t>
            </a:r>
            <a:r>
              <a:rPr lang="en-US" altLang="ko-KR" sz="1600" b="1" dirty="0" smtClean="0"/>
              <a:t>000</a:t>
            </a:r>
            <a:r>
              <a:rPr lang="ko-KR" altLang="en-US" sz="1600" b="1" dirty="0" smtClean="0"/>
              <a:t>만 명</a:t>
            </a:r>
            <a:endParaRPr lang="ko-KR" altLang="en-US" sz="1600" b="1" dirty="0"/>
          </a:p>
        </p:txBody>
      </p:sp>
      <p:sp>
        <p:nvSpPr>
          <p:cNvPr id="3" name="모서리가 둥근 직사각형 2"/>
          <p:cNvSpPr/>
          <p:nvPr/>
        </p:nvSpPr>
        <p:spPr>
          <a:xfrm>
            <a:off x="683568" y="2276872"/>
            <a:ext cx="7848872" cy="3960440"/>
          </a:xfrm>
          <a:prstGeom prst="roundRect">
            <a:avLst/>
          </a:prstGeom>
          <a:gradFill>
            <a:gsLst>
              <a:gs pos="0">
                <a:schemeClr val="accent1">
                  <a:tint val="50000"/>
                  <a:satMod val="300000"/>
                  <a:lumMod val="95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altLang="ko-KR" sz="1300" dirty="0" smtClean="0"/>
          </a:p>
          <a:p>
            <a:pPr algn="ctr"/>
            <a:r>
              <a:rPr lang="ko-KR" altLang="en-US" sz="1200" dirty="0" smtClean="0"/>
              <a:t>우리 서비스로 </a:t>
            </a:r>
            <a:r>
              <a:rPr lang="en-US" altLang="ko-KR" sz="1200" dirty="0" smtClean="0"/>
              <a:t>100% </a:t>
            </a:r>
            <a:r>
              <a:rPr lang="ko-KR" altLang="en-US" sz="1200" dirty="0" smtClean="0"/>
              <a:t>점유 할 경우 시장 규모</a:t>
            </a:r>
            <a:endParaRPr lang="en-US" altLang="ko-KR" sz="1200" dirty="0" smtClean="0"/>
          </a:p>
          <a:p>
            <a:pPr algn="ctr"/>
            <a:endParaRPr lang="en-US" altLang="ko-KR" sz="1300" dirty="0"/>
          </a:p>
          <a:p>
            <a:pPr algn="ctr">
              <a:lnSpc>
                <a:spcPct val="70000"/>
              </a:lnSpc>
            </a:pPr>
            <a:r>
              <a:rPr lang="en-US" altLang="ko-KR" sz="1600" b="1" dirty="0" smtClean="0"/>
              <a:t>-&gt; 25~30</a:t>
            </a:r>
            <a:r>
              <a:rPr lang="ko-KR" altLang="en-US" sz="1600" b="1" dirty="0" smtClean="0"/>
              <a:t>세 인구 중 여성의 수 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성비 </a:t>
            </a:r>
            <a:r>
              <a:rPr lang="en-US" altLang="ko-KR" sz="1600" b="1" dirty="0" smtClean="0"/>
              <a:t>1:1.2)</a:t>
            </a:r>
          </a:p>
          <a:p>
            <a:pPr algn="ctr">
              <a:lnSpc>
                <a:spcPct val="70000"/>
              </a:lnSpc>
            </a:pPr>
            <a:endParaRPr lang="en-US" altLang="ko-KR" sz="1600" b="1" dirty="0" smtClean="0"/>
          </a:p>
          <a:p>
            <a:pPr algn="ctr">
              <a:lnSpc>
                <a:spcPct val="70000"/>
              </a:lnSpc>
            </a:pPr>
            <a:r>
              <a:rPr lang="ko-KR" altLang="en-US" sz="1600" b="1" dirty="0" smtClean="0"/>
              <a:t>약  </a:t>
            </a:r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억 </a:t>
            </a:r>
            <a:r>
              <a:rPr lang="en-US" altLang="ko-KR" sz="1600" b="1" dirty="0" smtClean="0"/>
              <a:t>2500</a:t>
            </a:r>
            <a:r>
              <a:rPr lang="ko-KR" altLang="en-US" sz="1600" b="1" dirty="0" smtClean="0"/>
              <a:t>만 명</a:t>
            </a:r>
            <a:endParaRPr lang="ko-KR" altLang="en-US" sz="1600" b="1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971600" y="3861048"/>
            <a:ext cx="7344816" cy="2376264"/>
          </a:xfrm>
          <a:prstGeom prst="roundRect">
            <a:avLst/>
          </a:prstGeom>
          <a:gradFill>
            <a:gsLst>
              <a:gs pos="0">
                <a:schemeClr val="accent1">
                  <a:tint val="50000"/>
                  <a:satMod val="300000"/>
                  <a:lumMod val="75000"/>
                </a:schemeClr>
              </a:gs>
              <a:gs pos="59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300" dirty="0" smtClean="0"/>
          </a:p>
          <a:p>
            <a:pPr algn="ctr"/>
            <a:r>
              <a:rPr lang="ko-KR" altLang="en-US" sz="1200" dirty="0" err="1" smtClean="0"/>
              <a:t>유효시장내에서</a:t>
            </a:r>
            <a:r>
              <a:rPr lang="ko-KR" altLang="en-US" sz="1200" dirty="0" smtClean="0"/>
              <a:t> 가능한 초기 </a:t>
            </a:r>
            <a:r>
              <a:rPr lang="ko-KR" altLang="en-US" sz="1200" dirty="0" err="1" smtClean="0"/>
              <a:t>핵심타겟의</a:t>
            </a:r>
            <a:r>
              <a:rPr lang="ko-KR" altLang="en-US" sz="1200" dirty="0" smtClean="0"/>
              <a:t> 시장규모</a:t>
            </a:r>
            <a:endParaRPr lang="en-US" altLang="ko-KR" sz="1200" dirty="0" smtClean="0"/>
          </a:p>
          <a:p>
            <a:pPr algn="ctr"/>
            <a:endParaRPr lang="en-US" altLang="ko-KR" sz="1200" dirty="0" smtClean="0"/>
          </a:p>
          <a:p>
            <a:pPr algn="ctr">
              <a:lnSpc>
                <a:spcPct val="70000"/>
              </a:lnSpc>
            </a:pPr>
            <a:endParaRPr lang="en-US" altLang="ko-KR" sz="1600" b="1" dirty="0"/>
          </a:p>
          <a:p>
            <a:pPr algn="ctr">
              <a:lnSpc>
                <a:spcPct val="70000"/>
              </a:lnSpc>
            </a:pPr>
            <a:r>
              <a:rPr lang="en-US" altLang="ko-KR" sz="1600" b="1" dirty="0" smtClean="0"/>
              <a:t>-&gt; 25~30</a:t>
            </a:r>
            <a:r>
              <a:rPr lang="ko-KR" altLang="en-US" sz="1600" b="1" dirty="0" smtClean="0"/>
              <a:t>세 여성 중  인터넷을 잘 활용하는 수 </a:t>
            </a:r>
            <a:r>
              <a:rPr lang="en-US" altLang="ko-KR" sz="1600" b="1" dirty="0" smtClean="0"/>
              <a:t>(68%)</a:t>
            </a:r>
          </a:p>
          <a:p>
            <a:pPr algn="ctr">
              <a:lnSpc>
                <a:spcPct val="70000"/>
              </a:lnSpc>
            </a:pPr>
            <a:endParaRPr lang="en-US" altLang="ko-KR" sz="1600" b="1" dirty="0"/>
          </a:p>
          <a:p>
            <a:pPr algn="ctr">
              <a:lnSpc>
                <a:spcPct val="70000"/>
              </a:lnSpc>
            </a:pPr>
            <a:r>
              <a:rPr lang="ko-KR" altLang="en-US" sz="1600" b="1" dirty="0" smtClean="0"/>
              <a:t>약  </a:t>
            </a:r>
            <a:r>
              <a:rPr lang="en-US" altLang="ko-KR" sz="1600" b="1" dirty="0" smtClean="0"/>
              <a:t>8500</a:t>
            </a:r>
            <a:r>
              <a:rPr lang="ko-KR" altLang="en-US" sz="1600" b="1" dirty="0" smtClean="0"/>
              <a:t>만 명</a:t>
            </a:r>
            <a:endParaRPr lang="ko-KR" altLang="en-US" sz="1600" b="1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1259632" y="548680"/>
            <a:ext cx="2016224" cy="432048"/>
          </a:xfrm>
          <a:prstGeom prst="roundRect">
            <a:avLst/>
          </a:prstGeom>
          <a:solidFill>
            <a:srgbClr val="E9F0F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T A M</a:t>
            </a:r>
            <a:endParaRPr lang="ko-KR" altLang="en-US" b="1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403648" y="2060848"/>
            <a:ext cx="2016224" cy="432048"/>
          </a:xfrm>
          <a:prstGeom prst="roundRect">
            <a:avLst/>
          </a:prstGeom>
          <a:solidFill>
            <a:srgbClr val="E9F0F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S A M</a:t>
            </a:r>
            <a:endParaRPr lang="ko-KR" altLang="en-US" b="1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19672" y="3645024"/>
            <a:ext cx="2016224" cy="432048"/>
          </a:xfrm>
          <a:prstGeom prst="roundRect">
            <a:avLst/>
          </a:prstGeom>
          <a:solidFill>
            <a:srgbClr val="E9F0F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S O M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97558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시장 규모 추정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dirty="0"/>
              <a:t>1. </a:t>
            </a:r>
            <a:r>
              <a:rPr lang="ko-KR" altLang="en-US" dirty="0"/>
              <a:t>현재 중국의 인구수는 대략 </a:t>
            </a:r>
            <a:r>
              <a:rPr lang="en-US" altLang="ko-KR" dirty="0"/>
              <a:t>2015</a:t>
            </a:r>
            <a:r>
              <a:rPr lang="ko-KR" altLang="en-US" dirty="0"/>
              <a:t>년 기준 </a:t>
            </a:r>
            <a:r>
              <a:rPr lang="en-US" altLang="ko-KR" dirty="0"/>
              <a:t>13</a:t>
            </a:r>
            <a:r>
              <a:rPr lang="ko-KR" altLang="en-US" dirty="0"/>
              <a:t>억 </a:t>
            </a:r>
            <a:r>
              <a:rPr lang="en-US" altLang="ko-KR" dirty="0"/>
              <a:t>7000</a:t>
            </a:r>
            <a:r>
              <a:rPr lang="ko-KR" altLang="en-US" dirty="0" err="1"/>
              <a:t>만명으로</a:t>
            </a:r>
            <a:r>
              <a:rPr lang="ko-KR" altLang="en-US" dirty="0"/>
              <a:t> 그 중 장난감이 필요한 만 </a:t>
            </a:r>
            <a:r>
              <a:rPr lang="en-US" altLang="ko-KR" dirty="0"/>
              <a:t>14</a:t>
            </a:r>
            <a:r>
              <a:rPr lang="ko-KR" altLang="en-US" dirty="0"/>
              <a:t>세 아이들의 수는 대략 </a:t>
            </a:r>
            <a:r>
              <a:rPr lang="en-US" altLang="ko-KR" dirty="0"/>
              <a:t>2</a:t>
            </a:r>
            <a:r>
              <a:rPr lang="ko-KR" altLang="en-US" dirty="0"/>
              <a:t>억</a:t>
            </a:r>
            <a:r>
              <a:rPr lang="en-US" altLang="ko-KR" dirty="0"/>
              <a:t>2000</a:t>
            </a:r>
            <a:r>
              <a:rPr lang="ko-KR" altLang="en-US" dirty="0" err="1"/>
              <a:t>만명</a:t>
            </a:r>
            <a:r>
              <a:rPr lang="ko-KR" altLang="en-US" dirty="0"/>
              <a:t> 이다</a:t>
            </a:r>
            <a:r>
              <a:rPr lang="en-US" altLang="ko-KR" dirty="0"/>
              <a:t>. </a:t>
            </a:r>
            <a:r>
              <a:rPr lang="ko-KR" altLang="en-US" dirty="0"/>
              <a:t>또한 중국의 소득수준 향상 및 한 자녀 정책완화로 아동 장난감 수요가 높다</a:t>
            </a:r>
            <a:r>
              <a:rPr lang="en-US" altLang="ko-KR" dirty="0"/>
              <a:t>. </a:t>
            </a:r>
            <a:r>
              <a:rPr lang="ko-KR" altLang="en-US" dirty="0"/>
              <a:t>또한 젊은 부모는 아이의 정서 발달과 교육열이 높아져 장난감 소비에 대해 부모님 세대보다 수용력이 높다</a:t>
            </a:r>
            <a:r>
              <a:rPr lang="en-US" altLang="ko-KR" dirty="0"/>
              <a:t>.</a:t>
            </a:r>
          </a:p>
          <a:p>
            <a:pPr>
              <a:lnSpc>
                <a:spcPct val="120000"/>
              </a:lnSpc>
            </a:pPr>
            <a:endParaRPr lang="en-US" altLang="ko-KR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/>
              <a:t>2. </a:t>
            </a:r>
            <a:r>
              <a:rPr lang="ko-KR" altLang="en-US" dirty="0"/>
              <a:t>중국의 장난감 협회의 조사에 따르면 보통 미취학 아동의 장난감을 구매할 때 평균적으로 사용하는 금액은 </a:t>
            </a:r>
            <a:r>
              <a:rPr lang="en-US" altLang="ko-KR" dirty="0"/>
              <a:t>307</a:t>
            </a:r>
            <a:r>
              <a:rPr lang="ko-KR" altLang="en-US" dirty="0"/>
              <a:t>위안 정도로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/>
              <a:t>   a</a:t>
            </a:r>
            <a:r>
              <a:rPr lang="en-US" altLang="ko-KR" dirty="0"/>
              <a:t>.</a:t>
            </a:r>
            <a:r>
              <a:rPr lang="ko-KR" altLang="en-US" dirty="0" smtClean="0"/>
              <a:t>대략 </a:t>
            </a:r>
            <a:r>
              <a:rPr lang="en-US" altLang="ko-KR" dirty="0"/>
              <a:t>1</a:t>
            </a:r>
            <a:r>
              <a:rPr lang="ko-KR" altLang="en-US" dirty="0"/>
              <a:t>년에 </a:t>
            </a:r>
            <a:r>
              <a:rPr lang="en-US" altLang="ko-KR" dirty="0" smtClean="0"/>
              <a:t>4</a:t>
            </a:r>
            <a:r>
              <a:rPr lang="ko-KR" altLang="en-US" dirty="0"/>
              <a:t>회</a:t>
            </a:r>
            <a:r>
              <a:rPr lang="ko-KR" altLang="en-US" dirty="0" smtClean="0"/>
              <a:t> </a:t>
            </a:r>
            <a:r>
              <a:rPr lang="ko-KR" altLang="en-US" dirty="0"/>
              <a:t>장난감을 구매 한 다는 가정하에 </a:t>
            </a:r>
            <a:r>
              <a:rPr lang="en-US" altLang="ko-KR" dirty="0"/>
              <a:t>4X307=1228</a:t>
            </a:r>
            <a:r>
              <a:rPr lang="ko-KR" altLang="en-US" dirty="0"/>
              <a:t>위안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/>
              <a:t>   b.1229X </a:t>
            </a:r>
            <a:r>
              <a:rPr lang="en-US" altLang="ko-KR" dirty="0"/>
              <a:t>2</a:t>
            </a:r>
            <a:r>
              <a:rPr lang="ko-KR" altLang="en-US" dirty="0"/>
              <a:t>억</a:t>
            </a:r>
            <a:r>
              <a:rPr lang="en-US" altLang="ko-KR" dirty="0"/>
              <a:t>2000</a:t>
            </a:r>
            <a:r>
              <a:rPr lang="ko-KR" altLang="en-US" dirty="0"/>
              <a:t>만</a:t>
            </a:r>
            <a:r>
              <a:rPr lang="en-US" altLang="ko-KR" dirty="0"/>
              <a:t>= 2700</a:t>
            </a:r>
            <a:r>
              <a:rPr lang="ko-KR" altLang="en-US" dirty="0" smtClean="0"/>
              <a:t>억 위안</a:t>
            </a:r>
            <a:endParaRPr lang="ko-KR" altLang="en-US" dirty="0"/>
          </a:p>
          <a:p>
            <a:pPr>
              <a:lnSpc>
                <a:spcPct val="120000"/>
              </a:lnSpc>
            </a:pPr>
            <a:endParaRPr lang="ko-KR" alt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/>
              <a:t>3.</a:t>
            </a:r>
            <a:r>
              <a:rPr lang="ko-KR" altLang="en-US" dirty="0"/>
              <a:t>장난감시장 시장규모</a:t>
            </a:r>
            <a:r>
              <a:rPr lang="en-US" altLang="ko-KR" dirty="0"/>
              <a:t>-2700</a:t>
            </a:r>
            <a:r>
              <a:rPr lang="ko-KR" altLang="en-US" dirty="0" smtClean="0"/>
              <a:t>억 위안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35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Use Case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800" dirty="0" smtClean="0"/>
              <a:t>장난감 구매의 악순환</a:t>
            </a:r>
            <a:endParaRPr lang="ko-KR" altLang="en-US" sz="1800" dirty="0"/>
          </a:p>
        </p:txBody>
      </p:sp>
      <p:graphicFrame>
        <p:nvGraphicFramePr>
          <p:cNvPr id="4" name="다이어그램 3"/>
          <p:cNvGraphicFramePr/>
          <p:nvPr>
            <p:extLst>
              <p:ext uri="{D42A27DB-BD31-4B8C-83A1-F6EECF244321}">
                <p14:modId xmlns:p14="http://schemas.microsoft.com/office/powerpoint/2010/main" val="158550051"/>
              </p:ext>
            </p:extLst>
          </p:nvPr>
        </p:nvGraphicFramePr>
        <p:xfrm>
          <a:off x="1547664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374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Use Case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040691"/>
              </p:ext>
            </p:extLst>
          </p:nvPr>
        </p:nvGraphicFramePr>
        <p:xfrm>
          <a:off x="1655676" y="1628800"/>
          <a:ext cx="5832648" cy="3489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모서리가 둥근 직사각형 4"/>
          <p:cNvSpPr/>
          <p:nvPr/>
        </p:nvSpPr>
        <p:spPr>
          <a:xfrm>
            <a:off x="6948264" y="1124744"/>
            <a:ext cx="2016224" cy="1656184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ko-KR" altLang="en-US" sz="1200" b="1" dirty="0" smtClean="0"/>
              <a:t>사용자 맞춤 설정</a:t>
            </a:r>
            <a:endParaRPr lang="en-US" altLang="ko-KR" sz="1200" b="1" dirty="0" smtClean="0"/>
          </a:p>
          <a:p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홈페이지에서 구매할 패키지 선정</a:t>
            </a: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취향에 맞게 </a:t>
            </a:r>
            <a:r>
              <a:rPr lang="ko-KR" altLang="en-US" sz="1200" dirty="0" err="1" smtClean="0"/>
              <a:t>구성품</a:t>
            </a:r>
            <a:r>
              <a:rPr lang="ko-KR" altLang="en-US" sz="1200" dirty="0" smtClean="0"/>
              <a:t> 수정</a:t>
            </a: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사용기간</a:t>
            </a:r>
            <a:r>
              <a:rPr lang="en-US" altLang="ko-KR" sz="1200" dirty="0" smtClean="0"/>
              <a:t>,</a:t>
            </a:r>
            <a:r>
              <a:rPr lang="ko-KR" altLang="en-US" sz="1200" dirty="0" err="1" smtClean="0"/>
              <a:t>보험등등</a:t>
            </a:r>
            <a:r>
              <a:rPr lang="ko-KR" altLang="en-US" sz="1200" dirty="0" smtClean="0"/>
              <a:t> 설정</a:t>
            </a:r>
            <a:endParaRPr lang="ko-KR" altLang="en-US" sz="1200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6948264" y="4514676"/>
            <a:ext cx="2016224" cy="1656184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ko-KR" altLang="en-US" sz="1200" b="1" dirty="0" smtClean="0"/>
              <a:t>사용</a:t>
            </a:r>
            <a:endParaRPr lang="en-US" altLang="ko-KR" sz="1200" b="1" dirty="0" smtClean="0"/>
          </a:p>
          <a:p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사용기간 동안 마음 </a:t>
            </a:r>
            <a:r>
              <a:rPr lang="ko-KR" altLang="en-US" sz="1200" dirty="0" err="1" smtClean="0"/>
              <a:t>껏</a:t>
            </a:r>
            <a:r>
              <a:rPr lang="ko-KR" altLang="en-US" sz="1200" dirty="0" smtClean="0"/>
              <a:t> 사용</a:t>
            </a: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파손 시 보험 처리</a:t>
            </a:r>
            <a:endParaRPr lang="ko-KR" altLang="en-US" sz="12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360140" y="1124744"/>
            <a:ext cx="2016224" cy="1656184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ko-KR" altLang="en-US" sz="1200" b="1" dirty="0" smtClean="0"/>
              <a:t>비용 최소화</a:t>
            </a:r>
            <a:endParaRPr lang="en-US" altLang="ko-KR" sz="1200" b="1" dirty="0" smtClean="0"/>
          </a:p>
          <a:p>
            <a:pPr marL="72000" indent="457200"/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기간 이상 </a:t>
            </a:r>
            <a:r>
              <a:rPr lang="ko-KR" altLang="en-US" sz="1200" dirty="0" err="1" smtClean="0"/>
              <a:t>구매시</a:t>
            </a:r>
            <a:r>
              <a:rPr lang="ko-KR" altLang="en-US" sz="1200" dirty="0" smtClean="0"/>
              <a:t>  금액 할인</a:t>
            </a: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추천인 소개로 적립한 </a:t>
            </a:r>
            <a:r>
              <a:rPr lang="ko-KR" altLang="en-US" sz="1200" dirty="0" err="1" smtClean="0"/>
              <a:t>마일리지</a:t>
            </a:r>
            <a:r>
              <a:rPr lang="ko-KR" altLang="en-US" sz="1200" dirty="0" smtClean="0"/>
              <a:t> 사용</a:t>
            </a:r>
            <a:endParaRPr lang="ko-KR" altLang="en-US" sz="12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360140" y="4514676"/>
            <a:ext cx="2016224" cy="1656184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ko-KR" altLang="en-US" sz="1200" b="1" dirty="0" smtClean="0"/>
              <a:t>정시 배송</a:t>
            </a:r>
            <a:endParaRPr lang="en-US" altLang="ko-KR" sz="1200" b="1" dirty="0" smtClean="0"/>
          </a:p>
          <a:p>
            <a:pPr marL="72000" indent="144000"/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구매한 상품을 약속된 날에 맞춰 수령</a:t>
            </a: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endParaRPr lang="en-US" altLang="ko-KR" sz="1200" dirty="0" smtClean="0"/>
          </a:p>
          <a:p>
            <a:pPr marL="72000" indent="14400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상품 목록과 안내사항 동봉</a:t>
            </a:r>
            <a:endParaRPr lang="ko-KR" altLang="en-US" sz="1200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3563888" y="5013176"/>
            <a:ext cx="2016224" cy="1656184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ko-KR" altLang="en-US" sz="1200" b="1" dirty="0" smtClean="0"/>
              <a:t>사용</a:t>
            </a:r>
            <a:r>
              <a:rPr lang="ko-KR" altLang="en-US" sz="1200" b="1" dirty="0"/>
              <a:t>한</a:t>
            </a:r>
            <a:r>
              <a:rPr lang="ko-KR" altLang="en-US" sz="1200" b="1" dirty="0" smtClean="0"/>
              <a:t> 제품 수거</a:t>
            </a:r>
            <a:endParaRPr lang="en-US" altLang="ko-KR" sz="1200" b="1" dirty="0" smtClean="0"/>
          </a:p>
          <a:p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고객에게 방문하여 제품 수거</a:t>
            </a:r>
            <a:endParaRPr lang="en-US" altLang="ko-K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/>
              <a:t>제품 파손여부는 </a:t>
            </a:r>
            <a:r>
              <a:rPr lang="ko-KR" altLang="en-US" sz="1200" dirty="0" err="1" smtClean="0"/>
              <a:t>수거시</a:t>
            </a:r>
            <a:r>
              <a:rPr lang="ko-KR" altLang="en-US" sz="1200" dirty="0" smtClean="0"/>
              <a:t> 확인</a:t>
            </a:r>
            <a:endParaRPr lang="en-US" altLang="ko-KR" sz="1200" dirty="0" smtClean="0"/>
          </a:p>
        </p:txBody>
      </p:sp>
      <p:cxnSp>
        <p:nvCxnSpPr>
          <p:cNvPr id="11" name="직선 연결선 10"/>
          <p:cNvCxnSpPr/>
          <p:nvPr/>
        </p:nvCxnSpPr>
        <p:spPr>
          <a:xfrm flipH="1" flipV="1">
            <a:off x="2376364" y="1952836"/>
            <a:ext cx="395436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endCxn id="5" idx="1"/>
          </p:cNvCxnSpPr>
          <p:nvPr/>
        </p:nvCxnSpPr>
        <p:spPr>
          <a:xfrm flipV="1">
            <a:off x="6588224" y="1952836"/>
            <a:ext cx="36004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H="1">
            <a:off x="2376364" y="4514676"/>
            <a:ext cx="395436" cy="49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flipH="1">
            <a:off x="3851920" y="3645024"/>
            <a:ext cx="576064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6588224" y="4514676"/>
            <a:ext cx="360040" cy="642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4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</a:t>
            </a:r>
            <a:r>
              <a:rPr lang="en-US" altLang="ko-KR" dirty="0" err="1" smtClean="0"/>
              <a:t>Toybox</a:t>
            </a:r>
            <a:r>
              <a:rPr lang="en-US" altLang="ko-KR" dirty="0"/>
              <a:t> </a:t>
            </a:r>
            <a:r>
              <a:rPr lang="ko-KR" altLang="en-US" dirty="0" err="1" smtClean="0"/>
              <a:t>브로슈어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19" y="1772816"/>
            <a:ext cx="85725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51" y="1876693"/>
            <a:ext cx="2305526" cy="370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04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핵심역량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품질이 좋은 고가의 제품들을 엄선하여 제공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최고의 서비스를 제공하여 최고의 고객만족도를 유지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시장을 선점한 기업이 없기 때문에 빠른 고객 확보로 네트워크효과를 노린다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71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경쟁사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en-US" altLang="ko-KR" sz="3500" b="1" dirty="0"/>
              <a:t>1.</a:t>
            </a:r>
            <a:r>
              <a:rPr lang="ko-KR" altLang="en-US" sz="3500" b="1" dirty="0"/>
              <a:t>장난감아저씨</a:t>
            </a:r>
            <a:endParaRPr lang="ko-KR" altLang="en-US" sz="3500" dirty="0"/>
          </a:p>
          <a:p>
            <a:pPr marL="400050" lvl="1" indent="0" fontAlgn="base">
              <a:buNone/>
            </a:pPr>
            <a:endParaRPr lang="en-US" altLang="ko-KR" dirty="0" smtClean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 smtClean="0"/>
              <a:t>-</a:t>
            </a:r>
            <a:r>
              <a:rPr lang="ko-KR" altLang="en-US" dirty="0"/>
              <a:t>출생 후</a:t>
            </a:r>
            <a:r>
              <a:rPr lang="en-US" altLang="ko-KR" dirty="0"/>
              <a:t>~7</a:t>
            </a:r>
            <a:r>
              <a:rPr lang="ko-KR" altLang="en-US" dirty="0"/>
              <a:t>세 미만의 아동을 위한 유아용품 및 </a:t>
            </a:r>
            <a:r>
              <a:rPr lang="ko-KR" altLang="en-US" dirty="0" smtClean="0"/>
              <a:t>장난감 </a:t>
            </a:r>
            <a:r>
              <a:rPr lang="ko-KR" altLang="en-US" dirty="0"/>
              <a:t>대여</a:t>
            </a:r>
            <a:r>
              <a:rPr lang="en-US" altLang="ko-KR" dirty="0"/>
              <a:t>. 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온라인 및 오프라인 이용 가능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전국에 오프라인 체인점을 보유하고 있으며 </a:t>
            </a:r>
            <a:r>
              <a:rPr lang="en-US" altLang="ko-KR" dirty="0"/>
              <a:t>10</a:t>
            </a:r>
            <a:r>
              <a:rPr lang="ko-KR" altLang="en-US" dirty="0"/>
              <a:t>년째 대여 중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가격대는 </a:t>
            </a:r>
            <a:r>
              <a:rPr lang="en-US" altLang="ko-KR" dirty="0"/>
              <a:t>1</a:t>
            </a:r>
            <a:r>
              <a:rPr lang="ko-KR" altLang="en-US" dirty="0"/>
              <a:t>만원</a:t>
            </a:r>
            <a:r>
              <a:rPr lang="en-US" altLang="ko-KR" dirty="0"/>
              <a:t>~4</a:t>
            </a:r>
            <a:r>
              <a:rPr lang="ko-KR" altLang="en-US" dirty="0"/>
              <a:t>만원 선</a:t>
            </a:r>
            <a:r>
              <a:rPr lang="en-US" altLang="ko-KR" dirty="0"/>
              <a:t>,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월 </a:t>
            </a:r>
            <a:r>
              <a:rPr lang="en-US" altLang="ko-KR" dirty="0"/>
              <a:t>1</a:t>
            </a:r>
            <a:r>
              <a:rPr lang="ko-KR" altLang="en-US" dirty="0"/>
              <a:t>회 전국 직접 배송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고의성이 없는 장난감 파손의 경우 별도의 배상</a:t>
            </a:r>
            <a:r>
              <a:rPr lang="en-US" altLang="ko-KR" dirty="0"/>
              <a:t>X, </a:t>
            </a:r>
            <a:r>
              <a:rPr lang="ko-KR" altLang="en-US" dirty="0"/>
              <a:t>육아용품 분실의 경우 제품의 </a:t>
            </a:r>
            <a:r>
              <a:rPr lang="en-US" altLang="ko-KR" dirty="0"/>
              <a:t>70% </a:t>
            </a:r>
            <a:r>
              <a:rPr lang="ko-KR" altLang="en-US" dirty="0"/>
              <a:t>배상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소형장난감 위주의 대여</a:t>
            </a:r>
            <a:r>
              <a:rPr lang="en-US" altLang="ko-KR" dirty="0"/>
              <a:t>.</a:t>
            </a: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21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경쟁사 분석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fontAlgn="base">
              <a:buNone/>
            </a:pPr>
            <a:r>
              <a:rPr lang="en-US" altLang="ko-KR" b="1" dirty="0"/>
              <a:t>2.</a:t>
            </a:r>
            <a:r>
              <a:rPr lang="ko-KR" altLang="en-US" b="1" dirty="0" err="1"/>
              <a:t>해피장난감</a:t>
            </a:r>
            <a:endParaRPr lang="ko-KR" altLang="en-US" dirty="0"/>
          </a:p>
          <a:p>
            <a:pPr marL="400050" lvl="1" indent="0" fontAlgn="base">
              <a:buNone/>
            </a:pPr>
            <a:endParaRPr lang="en-US" altLang="ko-KR" dirty="0" smtClean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 smtClean="0"/>
              <a:t>-</a:t>
            </a:r>
            <a:r>
              <a:rPr lang="en-US" altLang="ko-KR" dirty="0"/>
              <a:t>4</a:t>
            </a:r>
            <a:r>
              <a:rPr lang="ko-KR" altLang="en-US" dirty="0"/>
              <a:t>세</a:t>
            </a:r>
            <a:r>
              <a:rPr lang="en-US" altLang="ko-KR" dirty="0"/>
              <a:t>~7</a:t>
            </a:r>
            <a:r>
              <a:rPr lang="ko-KR" altLang="en-US" dirty="0"/>
              <a:t>세의 초등학교 입학 전 단계의 아동에게 장난감 대여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수입장난감 위주로 대여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특가</a:t>
            </a:r>
            <a:r>
              <a:rPr lang="en-US" altLang="ko-KR" dirty="0"/>
              <a:t>, </a:t>
            </a:r>
            <a:r>
              <a:rPr lang="ko-KR" altLang="en-US" dirty="0"/>
              <a:t>이벤트가 비교적 많음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중고상품 구매가능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 err="1"/>
              <a:t>대형장난품</a:t>
            </a:r>
            <a:r>
              <a:rPr lang="ko-KR" altLang="en-US" dirty="0"/>
              <a:t> 위주의 대여</a:t>
            </a:r>
            <a:r>
              <a:rPr lang="en-US" altLang="ko-KR" dirty="0"/>
              <a:t>,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/>
              <a:t>-</a:t>
            </a:r>
            <a:r>
              <a:rPr lang="ko-KR" altLang="en-US" dirty="0"/>
              <a:t>제품파손에 의해 고객이 </a:t>
            </a:r>
            <a:r>
              <a:rPr lang="ko-KR" altLang="en-US" dirty="0" err="1"/>
              <a:t>부담해야하는</a:t>
            </a:r>
            <a:r>
              <a:rPr lang="ko-KR" altLang="en-US" dirty="0"/>
              <a:t> </a:t>
            </a:r>
            <a:r>
              <a:rPr lang="en-US" altLang="ko-KR" dirty="0"/>
              <a:t>A/S </a:t>
            </a:r>
            <a:r>
              <a:rPr lang="ko-KR" altLang="en-US" dirty="0"/>
              <a:t>비용이 비교적 큼</a:t>
            </a:r>
            <a:r>
              <a:rPr lang="en-US" altLang="ko-KR" dirty="0"/>
              <a:t>.</a:t>
            </a:r>
            <a:endParaRPr lang="ko-KR" altLang="en-US" dirty="0"/>
          </a:p>
          <a:p>
            <a:pPr marL="400050" lvl="1" indent="0" fontAlgn="base">
              <a:lnSpc>
                <a:spcPct val="170000"/>
              </a:lnSpc>
              <a:buNone/>
            </a:pPr>
            <a:r>
              <a:rPr lang="en-US" altLang="ko-KR" dirty="0" smtClean="0"/>
              <a:t>-</a:t>
            </a:r>
            <a:r>
              <a:rPr lang="ko-KR" altLang="en-US" dirty="0"/>
              <a:t>사용기간 동안 맞교환 가능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12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경쟁사 분석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altLang="ko-KR" sz="2400" b="1" dirty="0"/>
              <a:t>3.</a:t>
            </a:r>
            <a:r>
              <a:rPr lang="ko-KR" altLang="en-US" sz="2400" b="1" dirty="0" err="1"/>
              <a:t>토이키즈</a:t>
            </a:r>
            <a:endParaRPr lang="ko-KR" altLang="en-US" sz="2400" dirty="0"/>
          </a:p>
          <a:p>
            <a:pPr marL="400050" lvl="1" indent="0" fontAlgn="base">
              <a:buNone/>
            </a:pPr>
            <a:endParaRPr lang="en-US" altLang="ko-KR" sz="2200" dirty="0" smtClean="0"/>
          </a:p>
          <a:p>
            <a:pPr marL="400050" lvl="1" indent="0" fontAlgn="base">
              <a:lnSpc>
                <a:spcPct val="150000"/>
              </a:lnSpc>
              <a:buNone/>
            </a:pPr>
            <a:r>
              <a:rPr lang="en-US" altLang="ko-KR" sz="2200" dirty="0" smtClean="0"/>
              <a:t>-</a:t>
            </a:r>
            <a:r>
              <a:rPr lang="ko-KR" altLang="en-US" sz="2200" dirty="0"/>
              <a:t>출생 후</a:t>
            </a:r>
            <a:r>
              <a:rPr lang="en-US" altLang="ko-KR" sz="2200" dirty="0"/>
              <a:t>~7</a:t>
            </a:r>
            <a:r>
              <a:rPr lang="ko-KR" altLang="en-US" sz="2200" dirty="0"/>
              <a:t>세 미만의 아동을 위한 유아용품 및 장난감 대여</a:t>
            </a:r>
            <a:r>
              <a:rPr lang="en-US" altLang="ko-KR" sz="2200" dirty="0"/>
              <a:t>. </a:t>
            </a:r>
            <a:endParaRPr lang="ko-KR" altLang="en-US" sz="2200" dirty="0"/>
          </a:p>
          <a:p>
            <a:pPr marL="400050" lvl="1" indent="0" fontAlgn="base">
              <a:lnSpc>
                <a:spcPct val="150000"/>
              </a:lnSpc>
              <a:buNone/>
            </a:pPr>
            <a:r>
              <a:rPr lang="en-US" altLang="ko-KR" sz="2200" dirty="0"/>
              <a:t>-</a:t>
            </a:r>
            <a:r>
              <a:rPr lang="ko-KR" altLang="en-US" sz="2200" dirty="0"/>
              <a:t>소형장난감부터 대형장난감까지 고루 있음</a:t>
            </a:r>
            <a:r>
              <a:rPr lang="en-US" altLang="ko-KR" sz="2200" dirty="0"/>
              <a:t>. </a:t>
            </a:r>
            <a:endParaRPr lang="en-US" altLang="ko-KR" sz="2200" dirty="0" smtClean="0"/>
          </a:p>
          <a:p>
            <a:pPr marL="400050" lvl="1" indent="0" fontAlgn="base">
              <a:lnSpc>
                <a:spcPct val="150000"/>
              </a:lnSpc>
              <a:buNone/>
            </a:pPr>
            <a:r>
              <a:rPr lang="en-US" altLang="ko-KR" sz="2200" dirty="0"/>
              <a:t> </a:t>
            </a:r>
            <a:r>
              <a:rPr lang="ko-KR" altLang="en-US" sz="2200" dirty="0" smtClean="0"/>
              <a:t>하지만 </a:t>
            </a:r>
            <a:r>
              <a:rPr lang="ko-KR" altLang="en-US" sz="2200" dirty="0"/>
              <a:t>종류가 다양하진 않음</a:t>
            </a:r>
            <a:r>
              <a:rPr lang="en-US" altLang="ko-KR" sz="2200" dirty="0"/>
              <a:t>.</a:t>
            </a:r>
            <a:endParaRPr lang="ko-KR" altLang="en-US" sz="2200" dirty="0"/>
          </a:p>
          <a:p>
            <a:pPr marL="400050" lvl="1" indent="0" fontAlgn="base">
              <a:lnSpc>
                <a:spcPct val="150000"/>
              </a:lnSpc>
              <a:buNone/>
            </a:pPr>
            <a:r>
              <a:rPr lang="en-US" altLang="ko-KR" sz="2200" dirty="0"/>
              <a:t>-</a:t>
            </a:r>
            <a:r>
              <a:rPr lang="ko-KR" altLang="en-US" sz="2200" dirty="0"/>
              <a:t>유일하게 패키지대여가 있음</a:t>
            </a:r>
            <a:r>
              <a:rPr lang="en-US" altLang="ko-KR" sz="2200" dirty="0"/>
              <a:t>,</a:t>
            </a:r>
            <a:endParaRPr lang="ko-KR" altLang="en-US" sz="2200" dirty="0"/>
          </a:p>
          <a:p>
            <a:pPr marL="400050" lvl="1" indent="0" fontAlgn="base">
              <a:lnSpc>
                <a:spcPct val="150000"/>
              </a:lnSpc>
              <a:buNone/>
            </a:pPr>
            <a:r>
              <a:rPr lang="en-US" altLang="ko-KR" sz="2200" dirty="0"/>
              <a:t>-</a:t>
            </a:r>
            <a:r>
              <a:rPr lang="ko-KR" altLang="en-US" sz="2200" dirty="0"/>
              <a:t>파손에 의한 고객의 책임이 있음</a:t>
            </a:r>
            <a:r>
              <a:rPr lang="en-US" altLang="ko-KR" sz="2200" dirty="0"/>
              <a:t>.</a:t>
            </a:r>
            <a:endParaRPr lang="ko-KR" altLang="en-US" sz="2200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80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경쟁사 분석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Autofit/>
          </a:bodyPr>
          <a:lstStyle/>
          <a:p>
            <a:pPr marL="0" indent="0" algn="ctr" fontAlgn="base">
              <a:lnSpc>
                <a:spcPct val="120000"/>
              </a:lnSpc>
              <a:buNone/>
            </a:pPr>
            <a:endParaRPr lang="en-US" altLang="ko-KR" sz="1700" b="1" dirty="0" smtClean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b="1" dirty="0" smtClean="0"/>
              <a:t>다양성</a:t>
            </a:r>
            <a:r>
              <a:rPr lang="ko-KR" altLang="en-US" sz="1700" dirty="0" smtClean="0"/>
              <a:t> </a:t>
            </a:r>
            <a:endParaRPr lang="en-US" altLang="ko-KR" sz="1700" dirty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dirty="0" err="1" smtClean="0"/>
              <a:t>해피장난감</a:t>
            </a:r>
            <a:r>
              <a:rPr lang="ko-KR" altLang="en-US" sz="1700" dirty="0" smtClean="0"/>
              <a:t> </a:t>
            </a:r>
            <a:r>
              <a:rPr lang="en-US" altLang="ko-KR" sz="1700" dirty="0" smtClean="0"/>
              <a:t>&gt; </a:t>
            </a:r>
            <a:r>
              <a:rPr lang="ko-KR" altLang="en-US" sz="1700" dirty="0" smtClean="0"/>
              <a:t>장난감아저씨 </a:t>
            </a:r>
            <a:r>
              <a:rPr lang="en-US" altLang="ko-KR" sz="1700" dirty="0" smtClean="0"/>
              <a:t>&gt; </a:t>
            </a:r>
            <a:r>
              <a:rPr lang="ko-KR" altLang="en-US" sz="1700" dirty="0" err="1" smtClean="0"/>
              <a:t>토이키즈</a:t>
            </a:r>
            <a:endParaRPr lang="en-US" altLang="ko-KR" sz="1700" dirty="0" smtClean="0"/>
          </a:p>
          <a:p>
            <a:pPr marL="0" indent="0" algn="ctr" fontAlgn="base">
              <a:lnSpc>
                <a:spcPct val="120000"/>
              </a:lnSpc>
              <a:buNone/>
            </a:pPr>
            <a:endParaRPr lang="ko-KR" altLang="en-US" sz="1200" dirty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b="1" dirty="0"/>
              <a:t>위생상태</a:t>
            </a:r>
            <a:r>
              <a:rPr lang="en-US" altLang="ko-KR" sz="1700" dirty="0"/>
              <a:t>, </a:t>
            </a:r>
            <a:r>
              <a:rPr lang="ko-KR" altLang="en-US" sz="1700" b="1" dirty="0"/>
              <a:t>장난감의 </a:t>
            </a:r>
            <a:r>
              <a:rPr lang="ko-KR" altLang="en-US" sz="1700" b="1" dirty="0" smtClean="0"/>
              <a:t>질</a:t>
            </a:r>
            <a:endParaRPr lang="en-US" altLang="ko-KR" sz="1700" dirty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dirty="0" err="1" smtClean="0"/>
              <a:t>해피장난감</a:t>
            </a:r>
            <a:r>
              <a:rPr lang="ko-KR" altLang="en-US" sz="1700" dirty="0" smtClean="0"/>
              <a:t> </a:t>
            </a:r>
            <a:r>
              <a:rPr lang="en-US" altLang="ko-KR" sz="1700" dirty="0" smtClean="0"/>
              <a:t>= </a:t>
            </a:r>
            <a:r>
              <a:rPr lang="ko-KR" altLang="en-US" sz="1700" dirty="0" smtClean="0"/>
              <a:t>장난감아저씨 </a:t>
            </a:r>
            <a:r>
              <a:rPr lang="en-US" altLang="ko-KR" sz="1700" dirty="0" smtClean="0"/>
              <a:t>= </a:t>
            </a:r>
            <a:r>
              <a:rPr lang="ko-KR" altLang="en-US" sz="1700" dirty="0" err="1" smtClean="0"/>
              <a:t>토이키즈</a:t>
            </a:r>
            <a:endParaRPr lang="en-US" altLang="ko-KR" sz="1700" dirty="0"/>
          </a:p>
          <a:p>
            <a:pPr marL="0" indent="0" algn="ctr" fontAlgn="base">
              <a:lnSpc>
                <a:spcPct val="120000"/>
              </a:lnSpc>
              <a:buNone/>
            </a:pPr>
            <a:endParaRPr lang="ko-KR" altLang="en-US" sz="1200" dirty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b="1" dirty="0" smtClean="0"/>
              <a:t>배송</a:t>
            </a:r>
            <a:r>
              <a:rPr lang="en-US" altLang="ko-KR" sz="1700" b="1" dirty="0" smtClean="0"/>
              <a:t>,</a:t>
            </a:r>
            <a:r>
              <a:rPr lang="ko-KR" altLang="en-US" sz="1700" b="1" dirty="0" smtClean="0"/>
              <a:t>고객서비스</a:t>
            </a:r>
            <a:r>
              <a:rPr lang="en-US" altLang="ko-KR" sz="1700" dirty="0"/>
              <a:t>(A/S</a:t>
            </a:r>
            <a:r>
              <a:rPr lang="en-US" altLang="ko-KR" sz="1700" dirty="0" smtClean="0"/>
              <a:t>)</a:t>
            </a:r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dirty="0" smtClean="0"/>
              <a:t>장난감아저씨 </a:t>
            </a:r>
            <a:r>
              <a:rPr lang="en-US" altLang="ko-KR" sz="1700" dirty="0" smtClean="0"/>
              <a:t>&gt; </a:t>
            </a:r>
            <a:r>
              <a:rPr lang="ko-KR" altLang="en-US" sz="1700" dirty="0" err="1" smtClean="0"/>
              <a:t>해피장난감</a:t>
            </a:r>
            <a:r>
              <a:rPr lang="ko-KR" altLang="en-US" sz="1700" dirty="0" smtClean="0"/>
              <a:t> </a:t>
            </a:r>
            <a:r>
              <a:rPr lang="en-US" altLang="ko-KR" sz="1700" dirty="0" smtClean="0"/>
              <a:t>= </a:t>
            </a:r>
            <a:r>
              <a:rPr lang="ko-KR" altLang="en-US" sz="1700" dirty="0" err="1" smtClean="0"/>
              <a:t>토이키즈</a:t>
            </a:r>
            <a:endParaRPr lang="en-US" altLang="ko-KR" sz="1700" dirty="0" smtClean="0"/>
          </a:p>
          <a:p>
            <a:pPr marL="0" indent="0" algn="ctr" fontAlgn="base">
              <a:lnSpc>
                <a:spcPct val="120000"/>
              </a:lnSpc>
              <a:buNone/>
            </a:pPr>
            <a:endParaRPr lang="ko-KR" altLang="en-US" sz="1200" dirty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b="1" dirty="0"/>
              <a:t>가격 </a:t>
            </a:r>
            <a:endParaRPr lang="en-US" altLang="ko-KR" sz="1700" dirty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dirty="0" smtClean="0"/>
              <a:t>장난감아저씨 </a:t>
            </a:r>
            <a:r>
              <a:rPr lang="en-US" altLang="ko-KR" sz="1700" dirty="0" smtClean="0"/>
              <a:t>= </a:t>
            </a:r>
            <a:r>
              <a:rPr lang="ko-KR" altLang="en-US" sz="1700" dirty="0" err="1" smtClean="0"/>
              <a:t>토이키즈</a:t>
            </a:r>
            <a:r>
              <a:rPr lang="ko-KR" altLang="en-US" sz="1700" dirty="0" smtClean="0"/>
              <a:t> </a:t>
            </a:r>
            <a:r>
              <a:rPr lang="en-US" altLang="ko-KR" sz="1700" dirty="0" smtClean="0"/>
              <a:t>= </a:t>
            </a:r>
            <a:r>
              <a:rPr lang="ko-KR" altLang="en-US" sz="1700" dirty="0" err="1" smtClean="0"/>
              <a:t>해피장난감</a:t>
            </a:r>
            <a:endParaRPr lang="en-US" altLang="ko-KR" sz="1700" dirty="0" smtClean="0"/>
          </a:p>
          <a:p>
            <a:pPr marL="0" indent="0" algn="ctr" fontAlgn="base">
              <a:lnSpc>
                <a:spcPct val="120000"/>
              </a:lnSpc>
              <a:buNone/>
            </a:pPr>
            <a:endParaRPr lang="ko-KR" altLang="en-US" sz="1200" dirty="0"/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b="1" dirty="0" smtClean="0"/>
              <a:t>기타서비스 </a:t>
            </a:r>
            <a:r>
              <a:rPr lang="en-US" altLang="ko-KR" sz="1700" dirty="0" smtClean="0"/>
              <a:t>(</a:t>
            </a:r>
            <a:r>
              <a:rPr lang="ko-KR" altLang="en-US" sz="1700" dirty="0" smtClean="0"/>
              <a:t>이벤트</a:t>
            </a:r>
            <a:r>
              <a:rPr lang="en-US" altLang="ko-KR" sz="1700" dirty="0" smtClean="0"/>
              <a:t>/</a:t>
            </a:r>
            <a:r>
              <a:rPr lang="ko-KR" altLang="en-US" sz="1700" dirty="0" smtClean="0"/>
              <a:t>패키지 판매</a:t>
            </a:r>
            <a:r>
              <a:rPr lang="en-US" altLang="ko-KR" sz="1700" dirty="0" smtClean="0"/>
              <a:t>/</a:t>
            </a:r>
            <a:r>
              <a:rPr lang="ko-KR" altLang="en-US" sz="1700" dirty="0" smtClean="0"/>
              <a:t>중고물품판매</a:t>
            </a:r>
            <a:r>
              <a:rPr lang="en-US" altLang="ko-KR" sz="1700" dirty="0" smtClean="0"/>
              <a:t>)</a:t>
            </a:r>
          </a:p>
          <a:p>
            <a:pPr marL="0" indent="0" algn="ctr" fontAlgn="base">
              <a:lnSpc>
                <a:spcPct val="120000"/>
              </a:lnSpc>
              <a:buNone/>
            </a:pPr>
            <a:r>
              <a:rPr lang="ko-KR" altLang="en-US" sz="1700" dirty="0" err="1" smtClean="0"/>
              <a:t>해피장난감</a:t>
            </a:r>
            <a:r>
              <a:rPr lang="ko-KR" altLang="en-US" sz="1700" dirty="0" smtClean="0"/>
              <a:t> </a:t>
            </a:r>
            <a:r>
              <a:rPr lang="en-US" altLang="ko-KR" sz="1700" dirty="0" smtClean="0"/>
              <a:t>&gt; </a:t>
            </a:r>
            <a:r>
              <a:rPr lang="ko-KR" altLang="en-US" sz="1700" dirty="0" smtClean="0"/>
              <a:t>장난감아저씨 </a:t>
            </a:r>
            <a:r>
              <a:rPr lang="en-US" altLang="ko-KR" sz="1700" dirty="0" smtClean="0"/>
              <a:t>&gt; </a:t>
            </a:r>
            <a:r>
              <a:rPr lang="ko-KR" altLang="en-US" sz="1700" dirty="0" err="1" smtClean="0"/>
              <a:t>토이키즈</a:t>
            </a:r>
            <a:endParaRPr lang="ko-KR" altLang="en-US" sz="1700" dirty="0"/>
          </a:p>
          <a:p>
            <a:pPr marL="0" indent="0" algn="ctr">
              <a:lnSpc>
                <a:spcPct val="120000"/>
              </a:lnSpc>
              <a:buNone/>
            </a:pPr>
            <a:endParaRPr lang="ko-KR" altLang="en-US" sz="1700" dirty="0"/>
          </a:p>
        </p:txBody>
      </p:sp>
    </p:spTree>
    <p:extLst>
      <p:ext uri="{BB962C8B-B14F-4D97-AF65-F5344CB8AC3E}">
        <p14:creationId xmlns:p14="http://schemas.microsoft.com/office/powerpoint/2010/main" val="269082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Concept ball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75313"/>
            <a:ext cx="8064896" cy="5166055"/>
          </a:xfrm>
        </p:spPr>
      </p:pic>
    </p:spTree>
    <p:extLst>
      <p:ext uri="{BB962C8B-B14F-4D97-AF65-F5344CB8AC3E}">
        <p14:creationId xmlns:p14="http://schemas.microsoft.com/office/powerpoint/2010/main" val="125403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경쟁력 </a:t>
            </a:r>
            <a:r>
              <a:rPr lang="ko-KR" altLang="en-US" dirty="0" err="1"/>
              <a:t>포지셔닝</a:t>
            </a:r>
            <a:r>
              <a:rPr lang="ko-KR" altLang="en-US" dirty="0"/>
              <a:t> 차트</a:t>
            </a:r>
          </a:p>
        </p:txBody>
      </p:sp>
      <p:cxnSp>
        <p:nvCxnSpPr>
          <p:cNvPr id="11" name="직선 화살표 연결선 10"/>
          <p:cNvCxnSpPr/>
          <p:nvPr/>
        </p:nvCxnSpPr>
        <p:spPr>
          <a:xfrm flipV="1">
            <a:off x="1187624" y="1628800"/>
            <a:ext cx="0" cy="42484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1187624" y="5877272"/>
            <a:ext cx="705678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187624" y="3753036"/>
            <a:ext cx="6912768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508" y="3501008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다양성</a:t>
            </a:r>
            <a:endParaRPr lang="ko-KR" alt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1500" y="1628800"/>
            <a:ext cx="10801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/>
              <a:t>다양함</a:t>
            </a:r>
            <a:endParaRPr lang="ko-KR" altLang="en-US" sz="1500" dirty="0"/>
          </a:p>
        </p:txBody>
      </p:sp>
      <p:sp>
        <p:nvSpPr>
          <p:cNvPr id="18" name="TextBox 17"/>
          <p:cNvSpPr txBox="1"/>
          <p:nvPr/>
        </p:nvSpPr>
        <p:spPr>
          <a:xfrm>
            <a:off x="-108520" y="5301208"/>
            <a:ext cx="144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/>
              <a:t>다양하지</a:t>
            </a:r>
            <a:endParaRPr lang="en-US" altLang="ko-KR" sz="1500" dirty="0" smtClean="0"/>
          </a:p>
          <a:p>
            <a:pPr algn="ctr"/>
            <a:r>
              <a:rPr lang="ko-KR" altLang="en-US" sz="1500" dirty="0" smtClean="0"/>
              <a:t>않</a:t>
            </a:r>
            <a:r>
              <a:rPr lang="ko-KR" altLang="en-US" sz="1500" dirty="0"/>
              <a:t>음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19872" y="59492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위생상태</a:t>
            </a:r>
            <a:endParaRPr lang="ko-KR" alt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6018530"/>
            <a:ext cx="1656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/>
              <a:t>비위생적</a:t>
            </a:r>
            <a:endParaRPr lang="ko-KR" altLang="en-US" sz="1500" dirty="0"/>
          </a:p>
        </p:txBody>
      </p:sp>
      <p:sp>
        <p:nvSpPr>
          <p:cNvPr id="22" name="TextBox 21"/>
          <p:cNvSpPr txBox="1"/>
          <p:nvPr/>
        </p:nvSpPr>
        <p:spPr>
          <a:xfrm>
            <a:off x="7092280" y="6018530"/>
            <a:ext cx="15121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/>
              <a:t>위생적</a:t>
            </a:r>
            <a:endParaRPr lang="ko-KR" altLang="en-US" sz="15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792" y="1484784"/>
            <a:ext cx="17526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898" y="2204864"/>
            <a:ext cx="2394198" cy="53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27" y="2708920"/>
            <a:ext cx="20669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직각 삼각형 23"/>
          <p:cNvSpPr/>
          <p:nvPr/>
        </p:nvSpPr>
        <p:spPr>
          <a:xfrm>
            <a:off x="2915816" y="2521472"/>
            <a:ext cx="504056" cy="50405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각 삼각형 28"/>
          <p:cNvSpPr/>
          <p:nvPr/>
        </p:nvSpPr>
        <p:spPr>
          <a:xfrm rot="5400000">
            <a:off x="2915816" y="1916832"/>
            <a:ext cx="504056" cy="50405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각 삼각형 29"/>
          <p:cNvSpPr/>
          <p:nvPr/>
        </p:nvSpPr>
        <p:spPr>
          <a:xfrm rot="10800000">
            <a:off x="5046912" y="1916832"/>
            <a:ext cx="504056" cy="50405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각 삼각형 30"/>
          <p:cNvSpPr/>
          <p:nvPr/>
        </p:nvSpPr>
        <p:spPr>
          <a:xfrm rot="16200000">
            <a:off x="5076056" y="2521471"/>
            <a:ext cx="504056" cy="50405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One page AD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9" y="1600200"/>
            <a:ext cx="7234121" cy="4525963"/>
          </a:xfrm>
        </p:spPr>
      </p:pic>
    </p:spTree>
    <p:extLst>
      <p:ext uri="{BB962C8B-B14F-4D97-AF65-F5344CB8AC3E}">
        <p14:creationId xmlns:p14="http://schemas.microsoft.com/office/powerpoint/2010/main" val="195011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One page AD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24" y="1600200"/>
            <a:ext cx="7597152" cy="4525963"/>
          </a:xfrm>
        </p:spPr>
      </p:pic>
    </p:spTree>
    <p:extLst>
      <p:ext uri="{BB962C8B-B14F-4D97-AF65-F5344CB8AC3E}">
        <p14:creationId xmlns:p14="http://schemas.microsoft.com/office/powerpoint/2010/main" val="10131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Defining Target Customer</a:t>
            </a:r>
            <a:endParaRPr lang="ko-KR" altLang="en-US" dirty="0"/>
          </a:p>
        </p:txBody>
      </p:sp>
      <p:pic>
        <p:nvPicPr>
          <p:cNvPr id="3" name="내용 개체 틀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41" y="1800588"/>
            <a:ext cx="8141118" cy="4508732"/>
          </a:xfrm>
        </p:spPr>
      </p:pic>
    </p:spTree>
    <p:extLst>
      <p:ext uri="{BB962C8B-B14F-4D97-AF65-F5344CB8AC3E}">
        <p14:creationId xmlns:p14="http://schemas.microsoft.com/office/powerpoint/2010/main" val="210581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Persona</a:t>
            </a:r>
            <a:endParaRPr lang="ko-KR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3"/>
            <a:ext cx="8640960" cy="472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9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5" y="980728"/>
            <a:ext cx="9149705" cy="5411569"/>
          </a:xfrm>
        </p:spPr>
      </p:pic>
      <p:sp>
        <p:nvSpPr>
          <p:cNvPr id="5" name="직사각형 4"/>
          <p:cNvSpPr/>
          <p:nvPr/>
        </p:nvSpPr>
        <p:spPr>
          <a:xfrm>
            <a:off x="-5705" y="692696"/>
            <a:ext cx="9149705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Designing Customer Job Story</a:t>
            </a:r>
            <a:endParaRPr lang="ko-KR" altLang="en-US" dirty="0"/>
          </a:p>
        </p:txBody>
      </p:sp>
      <p:cxnSp>
        <p:nvCxnSpPr>
          <p:cNvPr id="9" name="직선 연결선 8"/>
          <p:cNvCxnSpPr/>
          <p:nvPr/>
        </p:nvCxnSpPr>
        <p:spPr>
          <a:xfrm>
            <a:off x="6573936" y="6208736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3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8136"/>
            <a:ext cx="9129430" cy="5400600"/>
          </a:xfrm>
        </p:spPr>
      </p:pic>
      <p:sp>
        <p:nvSpPr>
          <p:cNvPr id="5" name="직사각형 4"/>
          <p:cNvSpPr/>
          <p:nvPr/>
        </p:nvSpPr>
        <p:spPr>
          <a:xfrm>
            <a:off x="14288" y="692696"/>
            <a:ext cx="912971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Defining Value Proposition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427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87" y="908720"/>
            <a:ext cx="8729809" cy="530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1917057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정기적으로 새로운 장난감을 배송해주고 기존의 장난감은 수거하는 서비스</a:t>
            </a:r>
            <a:endParaRPr lang="ko-KR" alt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287222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30</a:t>
            </a:r>
            <a:r>
              <a:rPr lang="ko-KR" altLang="en-US" dirty="0"/>
              <a:t>대 여성이다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374560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주부이다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468171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자녀 교육에 관심이 많다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5446965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자녀의 창의성을 길러주는</a:t>
            </a:r>
            <a:endParaRPr lang="en-US" altLang="ko-KR" dirty="0"/>
          </a:p>
          <a:p>
            <a:r>
              <a:rPr lang="ko-KR" altLang="en-US" dirty="0"/>
              <a:t>장난감에 관심이 많다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7504" y="764704"/>
            <a:ext cx="9036496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초기 거점시장 선정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179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635</Words>
  <Application>Microsoft Office PowerPoint</Application>
  <PresentationFormat>화면 슬라이드 쇼(4:3)</PresentationFormat>
  <Paragraphs>148</Paragraphs>
  <Slides>20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로고</vt:lpstr>
      <vt:lpstr>Concept ball</vt:lpstr>
      <vt:lpstr>One page AD</vt:lpstr>
      <vt:lpstr>One page AD</vt:lpstr>
      <vt:lpstr>Defining Target Customer</vt:lpstr>
      <vt:lpstr>Persona</vt:lpstr>
      <vt:lpstr>Designing Customer Job Story</vt:lpstr>
      <vt:lpstr>Defining Value Proposition</vt:lpstr>
      <vt:lpstr>초기 거점시장 선정</vt:lpstr>
      <vt:lpstr>PowerPoint 프레젠테이션</vt:lpstr>
      <vt:lpstr>시장 규모 추정</vt:lpstr>
      <vt:lpstr>Use Case</vt:lpstr>
      <vt:lpstr>Use Case</vt:lpstr>
      <vt:lpstr> Toybox 브로슈어</vt:lpstr>
      <vt:lpstr>핵심역량</vt:lpstr>
      <vt:lpstr>경쟁사 분석</vt:lpstr>
      <vt:lpstr>경쟁사 분석</vt:lpstr>
      <vt:lpstr>경쟁사 분석</vt:lpstr>
      <vt:lpstr>경쟁사 분석</vt:lpstr>
      <vt:lpstr>경쟁력 포지셔닝 차트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HongSoo</dc:creator>
  <cp:lastModifiedBy>HongSoo</cp:lastModifiedBy>
  <cp:revision>25</cp:revision>
  <dcterms:created xsi:type="dcterms:W3CDTF">2016-04-16T09:18:03Z</dcterms:created>
  <dcterms:modified xsi:type="dcterms:W3CDTF">2016-04-17T13:14:29Z</dcterms:modified>
</cp:coreProperties>
</file>